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T Sans Narrow" panose="020B0506020203020204" pitchFamily="34" charset="0"/>
      <p:regular r:id="rId50"/>
      <p:bold r:id="rId51"/>
    </p:embeddedFont>
  </p:embeddedFontLst>
  <p:defaultTextStyle>
    <a:defPPr>
      <a:defRPr lang="es-P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E3BC6D-55F2-585C-20A0-583CA723AA84}">
  <a:tblStyle styleId="{F0E3BC6D-55F2-585C-20A0-583CA723AA84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6764" autoAdjust="0"/>
  </p:normalViewPr>
  <p:slideViewPr>
    <p:cSldViewPr>
      <p:cViewPr varScale="1">
        <p:scale>
          <a:sx n="132" d="100"/>
          <a:sy n="132" d="100"/>
        </p:scale>
        <p:origin x="293" y="10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6;p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/>
          <p:cNvSpPr>
            <a:spLocks noGrp="1"/>
          </p:cNvSpPr>
          <p:nvPr>
            <p:ph type="ctrTitle"/>
          </p:nvPr>
        </p:nvSpPr>
        <p:spPr bwMode="auto"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 bwMode="auto"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  <p:pic>
        <p:nvPicPr>
          <p:cNvPr id="10" name="Google Shape;19;p3"/>
          <p:cNvPicPr/>
          <p:nvPr/>
        </p:nvPicPr>
        <p:blipFill>
          <a:blip r:embed="rId3">
            <a:alphaModFix/>
          </a:blip>
          <a:srcRect t="-1912" r="54024"/>
          <a:stretch/>
        </p:blipFill>
        <p:spPr bwMode="auto"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en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posición de imagen 2"/>
          <p:cNvSpPr>
            <a:spLocks noGrp="1"/>
          </p:cNvSpPr>
          <p:nvPr>
            <p:ph type="pic" idx="1"/>
          </p:nvPr>
        </p:nvSpPr>
        <p:spPr bwMode="auto"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8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22;p3"/>
          <p:cNvSpPr/>
          <p:nvPr/>
        </p:nvSpPr>
        <p:spPr bwMode="auto">
          <a:xfrm>
            <a:off x="-50" y="2571900"/>
            <a:ext cx="9144000" cy="257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23;p3"/>
          <p:cNvSpPr>
            <a:spLocks noGrp="1"/>
          </p:cNvSpPr>
          <p:nvPr>
            <p:ph type="title"/>
          </p:nvPr>
        </p:nvSpPr>
        <p:spPr bwMode="auto"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24;p3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 and 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26;p4"/>
          <p:cNvSpPr/>
          <p:nvPr/>
        </p:nvSpPr>
        <p:spPr bwMode="auto">
          <a:xfrm>
            <a:off x="-75" y="5045700"/>
            <a:ext cx="9144000" cy="97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27;p4"/>
          <p:cNvSpPr>
            <a:spLocks noGrp="1"/>
          </p:cNvSpPr>
          <p:nvPr>
            <p:ph type="title"/>
          </p:nvPr>
        </p:nvSpPr>
        <p:spPr bwMode="auto"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28;p4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1007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29;p4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 title and 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6;p9"/>
          <p:cNvSpPr/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5" name="Google Shape;47;p9"/>
          <p:cNvCxnSpPr>
            <a:cxnSpLocks/>
          </p:cNvCxnSpPr>
          <p:nvPr/>
        </p:nvCxnSpPr>
        <p:spPr bwMode="auto"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48;p9"/>
          <p:cNvSpPr>
            <a:spLocks noGrp="1"/>
          </p:cNvSpPr>
          <p:nvPr>
            <p:ph type="title"/>
          </p:nvPr>
        </p:nvSpPr>
        <p:spPr bwMode="auto">
          <a:xfrm>
            <a:off x="265500" y="1039675"/>
            <a:ext cx="4045199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49;p9"/>
          <p:cNvSpPr>
            <a:spLocks noGrp="1"/>
          </p:cNvSpPr>
          <p:nvPr>
            <p:ph type="subTitle" idx="1"/>
          </p:nvPr>
        </p:nvSpPr>
        <p:spPr bwMode="auto">
          <a:xfrm>
            <a:off x="265500" y="27268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rgbClr val="1007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50;p9"/>
          <p:cNvSpPr>
            <a:spLocks noGrp="1"/>
          </p:cNvSpPr>
          <p:nvPr>
            <p:ph type="body" idx="2"/>
          </p:nvPr>
        </p:nvSpPr>
        <p:spPr bwMode="auto"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51;p9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Google Shape;10;p2"/>
          <p:cNvCxnSpPr>
            <a:cxnSpLocks/>
          </p:cNvCxnSpPr>
          <p:nvPr/>
        </p:nvCxnSpPr>
        <p:spPr bwMode="auto"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11;p2"/>
          <p:cNvCxnSpPr>
            <a:cxnSpLocks/>
          </p:cNvCxnSpPr>
          <p:nvPr/>
        </p:nvCxnSpPr>
        <p:spPr bwMode="auto"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" name="Google Shape;12;p2"/>
          <p:cNvGrpSpPr/>
          <p:nvPr/>
        </p:nvGrpSpPr>
        <p:grpSpPr bwMode="auto">
          <a:xfrm>
            <a:off x="1004144" y="1022025"/>
            <a:ext cx="7136668" cy="152400"/>
            <a:chOff x="1346429" y="1011299"/>
            <a:chExt cx="6452100" cy="152400"/>
          </a:xfrm>
        </p:grpSpPr>
        <p:cxnSp>
          <p:nvCxnSpPr>
            <p:cNvPr id="7" name="Google Shape;13;p2"/>
            <p:cNvCxnSpPr>
              <a:cxnSpLocks/>
            </p:cNvCxnSpPr>
            <p:nvPr/>
          </p:nvCxnSpPr>
          <p:spPr bwMode="auto">
            <a:xfrm rot="10800000">
              <a:off x="1346429" y="1011299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14;p2"/>
            <p:cNvCxnSpPr>
              <a:cxnSpLocks/>
            </p:cNvCxnSpPr>
            <p:nvPr/>
          </p:nvCxnSpPr>
          <p:spPr bwMode="auto"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" name="Google Shape;15;p2"/>
          <p:cNvGrpSpPr/>
          <p:nvPr/>
        </p:nvGrpSpPr>
        <p:grpSpPr bwMode="auto"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0" name="Google Shape;16;p2"/>
            <p:cNvCxnSpPr>
              <a:cxnSpLocks/>
            </p:cNvCxnSpPr>
            <p:nvPr/>
          </p:nvCxnSpPr>
          <p:spPr bwMode="auto"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7;p2"/>
            <p:cNvCxnSpPr>
              <a:cxnSpLocks/>
            </p:cNvCxnSpPr>
            <p:nvPr/>
          </p:nvCxnSpPr>
          <p:spPr bwMode="auto"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8;p2"/>
          <p:cNvSpPr>
            <a:spLocks noGrp="1"/>
          </p:cNvSpPr>
          <p:nvPr>
            <p:ph type="ctrTitle"/>
          </p:nvPr>
        </p:nvSpPr>
        <p:spPr bwMode="auto"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9;p2"/>
          <p:cNvSpPr>
            <a:spLocks noGrp="1"/>
          </p:cNvSpPr>
          <p:nvPr>
            <p:ph type="subTitle" idx="1"/>
          </p:nvPr>
        </p:nvSpPr>
        <p:spPr bwMode="auto"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20;p2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 and two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1;p5"/>
          <p:cNvSpPr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32;p5"/>
          <p:cNvSpPr>
            <a:spLocks noGrp="1"/>
          </p:cNvSpPr>
          <p:nvPr>
            <p:ph type="body" idx="1"/>
          </p:nvPr>
        </p:nvSpPr>
        <p:spPr bwMode="auto">
          <a:xfrm>
            <a:off x="311700" y="1266175"/>
            <a:ext cx="3999900" cy="330269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33;p5"/>
          <p:cNvSpPr>
            <a:spLocks noGrp="1"/>
          </p:cNvSpPr>
          <p:nvPr>
            <p:ph type="body" idx="2"/>
          </p:nvPr>
        </p:nvSpPr>
        <p:spPr bwMode="auto">
          <a:xfrm>
            <a:off x="4832399" y="1266175"/>
            <a:ext cx="3999900" cy="330269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34;p5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6;p6"/>
          <p:cNvSpPr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37;p6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 column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9;p7"/>
          <p:cNvSpPr>
            <a:spLocks noGrp="1"/>
          </p:cNvSpPr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40;p7"/>
          <p:cNvSpPr>
            <a:spLocks noGrp="1"/>
          </p:cNvSpPr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41;p7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 poi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3;p8"/>
          <p:cNvSpPr>
            <a:spLocks noGrp="1"/>
          </p:cNvSpPr>
          <p:nvPr>
            <p:ph type="title"/>
          </p:nvPr>
        </p:nvSpPr>
        <p:spPr bwMode="auto"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44;p8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3;p10"/>
          <p:cNvSpPr>
            <a:spLocks noGrp="1"/>
          </p:cNvSpPr>
          <p:nvPr>
            <p:ph type="body" idx="1"/>
          </p:nvPr>
        </p:nvSpPr>
        <p:spPr bwMode="auto"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Google Shape;54;p10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 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6;p11"/>
          <p:cNvSpPr/>
          <p:nvPr/>
        </p:nvSpPr>
        <p:spPr bwMode="auto"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57;p11"/>
          <p:cNvSpPr>
            <a:spLocks noGrp="1"/>
          </p:cNvSpPr>
          <p:nvPr>
            <p:ph type="title" hasCustomPrompt="1"/>
          </p:nvPr>
        </p:nvSpPr>
        <p:spPr bwMode="auto">
          <a:xfrm>
            <a:off x="311700" y="1304849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6" name="Google Shape;58;p11"/>
          <p:cNvSpPr>
            <a:spLocks noGrp="1"/>
          </p:cNvSpPr>
          <p:nvPr>
            <p:ph type="body" idx="1"/>
          </p:nvPr>
        </p:nvSpPr>
        <p:spPr bwMode="auto"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59;p11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1;p12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AndObj" userDrawn="1">
  <p:cSld name="Title, Text,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533400" y="285750"/>
            <a:ext cx="8077200" cy="74295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/>
          </p:nvPr>
        </p:nvSpPr>
        <p:spPr bwMode="auto">
          <a:xfrm>
            <a:off x="685800" y="1314450"/>
            <a:ext cx="3810000" cy="3657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314450"/>
            <a:ext cx="3810000" cy="3657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EACF392-58D8-1B4E-B943-6008264DDE03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FE07B11F-9D84-4BF5-A432-029004E3B8FD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0" y="205978"/>
            <a:ext cx="8229600" cy="536972"/>
          </a:xfrm>
        </p:spPr>
        <p:txBody>
          <a:bodyPr>
            <a:normAutofit/>
          </a:bodyPr>
          <a:lstStyle>
            <a:lvl1pPr algn="l">
              <a:defRPr sz="2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IE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36802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>
              <a:defRPr/>
            </a:pPr>
            <a:r>
              <a:rPr lang="en-IE"/>
              <a:t>Click to edit Master text styles</a:t>
            </a:r>
            <a:endParaRPr/>
          </a:p>
          <a:p>
            <a:pPr lvl="1">
              <a:defRPr/>
            </a:pPr>
            <a:r>
              <a:rPr lang="en-IE"/>
              <a:t>Second level</a:t>
            </a:r>
            <a:endParaRPr/>
          </a:p>
          <a:p>
            <a:pPr lvl="2">
              <a:defRPr/>
            </a:pPr>
            <a:r>
              <a:rPr lang="en-IE"/>
              <a:t>Third level</a:t>
            </a:r>
            <a:endParaRPr/>
          </a:p>
          <a:p>
            <a:pPr lvl="3">
              <a:defRPr/>
            </a:pPr>
            <a:r>
              <a:rPr lang="en-IE"/>
              <a:t>Fourth level</a:t>
            </a:r>
            <a:endParaRPr/>
          </a:p>
          <a:p>
            <a:pPr lvl="4">
              <a:defRPr/>
            </a:pPr>
            <a:r>
              <a:rPr lang="en-IE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IE"/>
              <a:t>16/06/2022</a:t>
            </a:fld>
            <a:endParaRPr lang="en-I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IE"/>
              <a:t>‹Nº›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99;p12"/>
          <p:cNvSpPr/>
          <p:nvPr/>
        </p:nvSpPr>
        <p:spPr bwMode="auto"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  <p:pic>
        <p:nvPicPr>
          <p:cNvPr id="10" name="Google Shape;98;p1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cabezado de sec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contenido 2"/>
          <p:cNvSpPr>
            <a:spLocks noGrp="1"/>
          </p:cNvSpPr>
          <p:nvPr>
            <p:ph sz="half" idx="1"/>
          </p:nvPr>
        </p:nvSpPr>
        <p:spPr bwMode="auto">
          <a:xfrm>
            <a:off x="628650" y="1369218"/>
            <a:ext cx="3886200" cy="3263504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4629150" y="1369218"/>
            <a:ext cx="3886200" cy="3263504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8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a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629841" y="273844"/>
            <a:ext cx="7886700" cy="994172"/>
          </a:xfrm>
        </p:spPr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6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texto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8" name="Marcador de contenido 5"/>
          <p:cNvSpPr>
            <a:spLocks noGrp="1"/>
          </p:cNvSpPr>
          <p:nvPr>
            <p:ph sz="quarter" idx="4"/>
          </p:nvPr>
        </p:nvSpPr>
        <p:spPr bwMode="auto"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9" name="Marcador de fech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10" name="Marcador de pie de pá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11" name="Marcador de número de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 userDrawn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81;p10"/>
          <p:cNvPicPr/>
          <p:nvPr/>
        </p:nvPicPr>
        <p:blipFill>
          <a:blip r:embed="rId2">
            <a:alphaModFix/>
          </a:blip>
          <a:srcRect b="22863"/>
          <a:stretch/>
        </p:blipFill>
        <p:spPr bwMode="auto"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6" name="Marcador de fech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En 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fech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ido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 bwMode="auto"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8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título 1"/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6E246E-3CA8-4B11-9CEF-5A7ECF4B3382}" type="datetimeFigureOut">
              <a:rPr lang="es-PE"/>
              <a:t>16/06/2022</a:t>
            </a:fld>
            <a:endParaRPr lang="es-PE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  <p:pic>
        <p:nvPicPr>
          <p:cNvPr id="9" name="Google Shape;42;p6"/>
          <p:cNvPicPr/>
          <p:nvPr/>
        </p:nvPicPr>
        <p:blipFill>
          <a:blip r:embed="rId26">
            <a:alphaModFix/>
          </a:blip>
          <a:stretch/>
        </p:blipFill>
        <p:spPr bwMode="auto"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6;p13"/>
          <p:cNvSpPr>
            <a:spLocks noGrp="1"/>
          </p:cNvSpPr>
          <p:nvPr>
            <p:ph type="ctrTitle"/>
          </p:nvPr>
        </p:nvSpPr>
        <p:spPr bwMode="auto">
          <a:xfrm>
            <a:off x="114400" y="1529713"/>
            <a:ext cx="3593504" cy="12441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defRPr/>
            </a:pPr>
            <a:r>
              <a:rPr lang="es" sz="4500"/>
              <a:t>Base de datos distribuida</a:t>
            </a:r>
            <a:endParaRPr sz="4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Google Shape;67;p13"/>
          <p:cNvSpPr>
            <a:spLocks noGrp="1"/>
          </p:cNvSpPr>
          <p:nvPr>
            <p:ph type="subTitle" idx="1"/>
          </p:nvPr>
        </p:nvSpPr>
        <p:spPr bwMode="auto">
          <a:xfrm>
            <a:off x="251520" y="2859782"/>
            <a:ext cx="266429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500" b="1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" sz="2000"/>
              <a:t>Semana 13</a:t>
            </a:r>
            <a:endParaRPr sz="2000" dirty="0"/>
          </a:p>
        </p:txBody>
      </p:sp>
      <p:sp>
        <p:nvSpPr>
          <p:cNvPr id="6" name="Google Shape;69;p13"/>
          <p:cNvSpPr/>
          <p:nvPr/>
        </p:nvSpPr>
        <p:spPr bwMode="auto">
          <a:xfrm>
            <a:off x="1831254" y="4083918"/>
            <a:ext cx="2164682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  <a:defRPr/>
            </a:pPr>
            <a:r>
              <a:rPr lang="es" sz="1600">
                <a:solidFill>
                  <a:srgbClr val="45818E"/>
                </a:solidFill>
                <a:latin typeface="Calibri"/>
                <a:ea typeface="Calibri"/>
                <a:cs typeface="Calibri"/>
              </a:rPr>
              <a:t>Heider Sanchez</a:t>
            </a:r>
            <a:endParaRPr/>
          </a:p>
          <a:p>
            <a:pPr marL="0" lvl="0" inden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  <a:defRPr/>
            </a:pPr>
            <a:r>
              <a:rPr lang="es" sz="1600" i="1">
                <a:solidFill>
                  <a:srgbClr val="45818E"/>
                </a:solidFill>
                <a:latin typeface="Calibri"/>
                <a:ea typeface="Calibri"/>
                <a:cs typeface="Calibri"/>
              </a:rPr>
              <a:t>hsanchez@utec.edu.pe</a:t>
            </a:r>
            <a:endParaRPr sz="1600" i="1">
              <a:solidFill>
                <a:srgbClr val="45818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68;p13"/>
          <p:cNvSpPr/>
          <p:nvPr/>
        </p:nvSpPr>
        <p:spPr bwMode="auto"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" sz="2500">
                <a:solidFill>
                  <a:srgbClr val="666666"/>
                </a:solidFill>
                <a:latin typeface="Calibri"/>
                <a:ea typeface="Calibri"/>
                <a:cs typeface="Calibri"/>
              </a:rPr>
              <a:t>CS2702</a:t>
            </a:r>
            <a:r>
              <a:rPr lang="es" sz="2500" b="1">
                <a:solidFill>
                  <a:srgbClr val="666666"/>
                </a:solidFill>
                <a:latin typeface="Calibri"/>
                <a:ea typeface="Calibri"/>
                <a:cs typeface="Calibri"/>
              </a:rPr>
              <a:t>                          </a:t>
            </a:r>
            <a:r>
              <a:rPr lang="es" sz="2500" b="1" cap="small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Bases de Datos II</a:t>
            </a:r>
            <a:endParaRPr sz="2950" b="1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Google Shape;68;p13"/>
          <p:cNvPicPr/>
          <p:nvPr/>
        </p:nvPicPr>
        <p:blipFill>
          <a:blip r:embed="rId2"/>
          <a:stretch/>
        </p:blipFill>
        <p:spPr bwMode="auto">
          <a:xfrm>
            <a:off x="123120" y="72720"/>
            <a:ext cx="2422080" cy="69587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53;p26" descr="https://d30y9cdsu7xlg0.cloudfront.net/png/257761-200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2809875" y="1162050"/>
            <a:ext cx="28194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79;p38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7F7F7F"/>
              </a:buClr>
              <a:buSzPts val="3240"/>
              <a:defRPr/>
            </a:pPr>
            <a:r>
              <a:rPr lang="es-CL"/>
              <a:t>Dependencias</a:t>
            </a:r>
            <a:r>
              <a:rPr lang="es-CL" sz="2450" b="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L"/>
              <a:t>funcionales</a:t>
            </a:r>
            <a:endParaRPr/>
          </a:p>
        </p:txBody>
      </p:sp>
      <p:sp>
        <p:nvSpPr>
          <p:cNvPr id="5" name="Google Shape;380;p38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420"/>
              </a:spcBef>
              <a:buClr>
                <a:schemeClr val="dk1"/>
              </a:buClr>
              <a:buSzPts val="2400"/>
              <a:buNone/>
              <a:defRPr/>
            </a:pPr>
            <a:r>
              <a:rPr lang="es-CL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Dada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L" sz="210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una relación R </a:t>
            </a:r>
            <a:endParaRPr/>
          </a:p>
          <a:p>
            <a:pPr marL="0" indent="0">
              <a:spcBef>
                <a:spcPts val="420"/>
              </a:spcBef>
              <a:buClr>
                <a:schemeClr val="dk1"/>
              </a:buClr>
              <a:buSzPts val="2800"/>
              <a:buNone/>
              <a:defRPr/>
            </a:pPr>
            <a:r>
              <a:rPr lang="es-CL" sz="21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</a:t>
            </a:r>
            <a:r>
              <a:rPr lang="es-CL" sz="195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y</a:t>
            </a:r>
            <a:r>
              <a:rPr lang="es-CL" sz="210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dos conjuntos de </a:t>
            </a:r>
            <a:r>
              <a:rPr lang="es-CL" sz="2100">
                <a:solidFill>
                  <a:srgbClr val="0033CC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s-CL" sz="210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L" sz="2100" i="1">
                <a:solidFill>
                  <a:srgbClr val="17365D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s-CL"/>
              <a:t>∈</a:t>
            </a:r>
            <a:r>
              <a:rPr lang="es-CL" sz="2100" i="1">
                <a:solidFill>
                  <a:srgbClr val="17365D"/>
                </a:solidFill>
                <a:latin typeface="Calibri"/>
                <a:ea typeface="Calibri"/>
                <a:cs typeface="Calibri"/>
              </a:rPr>
              <a:t>R</a:t>
            </a:r>
            <a:r>
              <a:rPr lang="es-CL" sz="210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,</a:t>
            </a:r>
            <a:r>
              <a:rPr lang="es-CL" sz="210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L" sz="2100" i="1">
                <a:solidFill>
                  <a:srgbClr val="17365D"/>
                </a:solidFill>
                <a:latin typeface="Calibri"/>
                <a:ea typeface="Calibri"/>
                <a:cs typeface="Calibri"/>
              </a:rPr>
              <a:t>Y</a:t>
            </a:r>
            <a:r>
              <a:rPr lang="es-CL"/>
              <a:t>∈</a:t>
            </a:r>
            <a:r>
              <a:rPr lang="es-CL" sz="2100" i="1">
                <a:solidFill>
                  <a:srgbClr val="17365D"/>
                </a:solidFill>
                <a:latin typeface="Calibri"/>
                <a:ea typeface="Calibri"/>
                <a:cs typeface="Calibri"/>
              </a:rPr>
              <a:t>R</a:t>
            </a:r>
            <a:endParaRPr/>
          </a:p>
          <a:p>
            <a:pPr marL="0" indent="0">
              <a:spcBef>
                <a:spcPts val="420"/>
              </a:spcBef>
              <a:buClr>
                <a:schemeClr val="dk1"/>
              </a:buClr>
              <a:buSzPts val="2800"/>
              <a:buNone/>
              <a:defRPr/>
            </a:pPr>
            <a:r>
              <a:rPr lang="es-CL" sz="21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</a:t>
            </a:r>
            <a:r>
              <a:rPr lang="es-CL" sz="2100" i="1">
                <a:solidFill>
                  <a:srgbClr val="17365D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s-CL" sz="21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L" sz="2100" u="sng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determina funcionalmente a</a:t>
            </a:r>
            <a:r>
              <a:rPr lang="es-CL" sz="21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L" sz="2100" i="1">
                <a:solidFill>
                  <a:srgbClr val="17365D"/>
                </a:solidFill>
                <a:latin typeface="Calibri"/>
                <a:ea typeface="Calibri"/>
                <a:cs typeface="Calibri"/>
              </a:rPr>
              <a:t>Y</a:t>
            </a:r>
            <a:endParaRPr/>
          </a:p>
          <a:p>
            <a:pPr marL="0" indent="0">
              <a:spcBef>
                <a:spcPts val="420"/>
              </a:spcBef>
              <a:buClr>
                <a:schemeClr val="dk1"/>
              </a:buClr>
              <a:buSzPts val="2800"/>
              <a:buNone/>
              <a:defRPr/>
            </a:pPr>
            <a:r>
              <a:rPr lang="es-CL" sz="21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</a:t>
            </a:r>
            <a:r>
              <a:rPr lang="es-CL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si y </a:t>
            </a:r>
            <a:r>
              <a:rPr lang="es-CL"/>
              <a:t>sólo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L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si</a:t>
            </a:r>
            <a:endParaRPr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spcBef>
                <a:spcPts val="420"/>
              </a:spcBef>
              <a:buClr>
                <a:schemeClr val="dk1"/>
              </a:buClr>
              <a:buSzPts val="2400"/>
              <a:buNone/>
              <a:defRPr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</a:t>
            </a:r>
            <a:r>
              <a:rPr lang="es-CL" sz="1900">
                <a:latin typeface="Arial"/>
                <a:ea typeface="Arial"/>
                <a:cs typeface="Arial"/>
              </a:rPr>
              <a:t>dos tuplas que tiene el mismo valor de</a:t>
            </a:r>
            <a:r>
              <a:rPr lang="es-CL">
                <a:latin typeface="Arial"/>
                <a:ea typeface="Arial"/>
                <a:cs typeface="Arial"/>
              </a:rPr>
              <a:t> </a:t>
            </a:r>
            <a:r>
              <a:rPr lang="es-CL" b="1">
                <a:solidFill>
                  <a:srgbClr val="0000FF"/>
                </a:solidFill>
                <a:latin typeface="Arial"/>
                <a:ea typeface="Arial"/>
                <a:cs typeface="Arial"/>
              </a:rPr>
              <a:t>X</a:t>
            </a:r>
            <a:endParaRPr/>
          </a:p>
          <a:p>
            <a:pPr marL="0" indent="0">
              <a:spcBef>
                <a:spcPts val="420"/>
              </a:spcBef>
              <a:buClr>
                <a:schemeClr val="dk1"/>
              </a:buClr>
              <a:buSzPts val="2400"/>
              <a:buNone/>
              <a:defRPr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</a:t>
            </a:r>
            <a:r>
              <a:rPr lang="es-CL" sz="1900">
                <a:latin typeface="Arial"/>
                <a:ea typeface="Arial"/>
                <a:cs typeface="Arial"/>
              </a:rPr>
              <a:t>deben por fuerza tener el mismo valor de </a:t>
            </a:r>
            <a:r>
              <a:rPr lang="es-CL" b="1">
                <a:solidFill>
                  <a:srgbClr val="0000FF"/>
                </a:solidFill>
                <a:latin typeface="Arial"/>
                <a:ea typeface="Arial"/>
                <a:cs typeface="Arial"/>
              </a:rPr>
              <a:t>Y</a:t>
            </a:r>
            <a:endParaRPr sz="1900">
              <a:latin typeface="Arial"/>
              <a:ea typeface="Arial"/>
              <a:cs typeface="Arial"/>
            </a:endParaRPr>
          </a:p>
          <a:p>
            <a:pPr marL="0" indent="0">
              <a:spcBef>
                <a:spcPts val="360"/>
              </a:spcBef>
              <a:buClr>
                <a:schemeClr val="dk1"/>
              </a:buClr>
              <a:buSzPts val="2400"/>
              <a:buNone/>
              <a:defRPr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</a:t>
            </a:r>
            <a:endParaRPr/>
          </a:p>
          <a:p>
            <a:pPr marL="342900" indent="-314325">
              <a:spcBef>
                <a:spcPts val="420"/>
              </a:spcBef>
              <a:buSzPts val="3000"/>
              <a:buFont typeface="Arial"/>
              <a:buChar char="-"/>
              <a:defRPr/>
            </a:pPr>
            <a:r>
              <a:rPr lang="es-CL" sz="2250" b="1">
                <a:solidFill>
                  <a:srgbClr val="0000FF"/>
                </a:solidFill>
                <a:latin typeface="Arial"/>
                <a:ea typeface="Arial"/>
                <a:cs typeface="Arial"/>
              </a:rPr>
              <a:t>X</a:t>
            </a:r>
            <a:r>
              <a:rPr lang="es-CL" sz="2250">
                <a:latin typeface="Arial"/>
                <a:ea typeface="Arial"/>
                <a:cs typeface="Arial"/>
              </a:rPr>
              <a:t> y </a:t>
            </a:r>
            <a:r>
              <a:rPr lang="es-CL" sz="2250" b="1">
                <a:solidFill>
                  <a:srgbClr val="0000FF"/>
                </a:solidFill>
                <a:latin typeface="Arial"/>
                <a:ea typeface="Arial"/>
                <a:cs typeface="Arial"/>
              </a:rPr>
              <a:t>Y</a:t>
            </a:r>
            <a:r>
              <a:rPr lang="es-CL" sz="2250">
                <a:latin typeface="Arial"/>
                <a:ea typeface="Arial"/>
                <a:cs typeface="Arial"/>
              </a:rPr>
              <a:t> pueden ser atributos </a:t>
            </a:r>
            <a:r>
              <a:rPr lang="es-CL" sz="2250" b="1">
                <a:solidFill>
                  <a:srgbClr val="FF0000"/>
                </a:solidFill>
                <a:latin typeface="Arial"/>
                <a:ea typeface="Arial"/>
                <a:cs typeface="Arial"/>
              </a:rPr>
              <a:t>compuestos</a:t>
            </a:r>
            <a:endParaRPr sz="2250">
              <a:latin typeface="Arial"/>
              <a:ea typeface="Arial"/>
              <a:cs typeface="Arial"/>
            </a:endParaRPr>
          </a:p>
          <a:p>
            <a:pPr marL="0" indent="0">
              <a:spcBef>
                <a:spcPts val="420"/>
              </a:spcBef>
              <a:buClr>
                <a:schemeClr val="dk1"/>
              </a:buClr>
              <a:buSzPts val="2800"/>
              <a:buNone/>
              <a:defRPr/>
            </a:pPr>
            <a:endParaRPr sz="2100">
              <a:solidFill>
                <a:srgbClr val="938953"/>
              </a:solidFill>
            </a:endParaRPr>
          </a:p>
          <a:p>
            <a:pPr marL="0" indent="0">
              <a:spcBef>
                <a:spcPts val="360"/>
              </a:spcBef>
              <a:buClr>
                <a:schemeClr val="dk1"/>
              </a:buClr>
              <a:buSzPts val="2400"/>
              <a:buNone/>
              <a:defRPr/>
            </a:pPr>
            <a:r>
              <a:rPr lang="es-CL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                   	</a:t>
            </a:r>
            <a:endParaRPr>
              <a:solidFill>
                <a:srgbClr val="00B050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47;p45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7F7F7F"/>
              </a:buClr>
              <a:buSzPts val="3240"/>
              <a:defRPr/>
            </a:pPr>
            <a:r>
              <a:rPr lang="es-CL" sz="2800"/>
              <a:t>Dependencias</a:t>
            </a:r>
            <a:r>
              <a:rPr lang="es-CL" sz="2400" b="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L" sz="2800"/>
              <a:t>funcionales: </a:t>
            </a:r>
            <a:r>
              <a:rPr lang="es-CL" sz="2450" b="0">
                <a:solidFill>
                  <a:srgbClr val="028001"/>
                </a:solidFill>
                <a:latin typeface="Calibri"/>
                <a:ea typeface="Calibri"/>
                <a:cs typeface="Calibri"/>
              </a:rPr>
              <a:t>Ejemplo 1</a:t>
            </a:r>
            <a:endParaRPr sz="2250">
              <a:solidFill>
                <a:srgbClr val="028001"/>
              </a:solidFill>
            </a:endParaRPr>
          </a:p>
        </p:txBody>
      </p:sp>
      <p:sp>
        <p:nvSpPr>
          <p:cNvPr id="5" name="Google Shape;448;p45"/>
          <p:cNvSpPr/>
          <p:nvPr/>
        </p:nvSpPr>
        <p:spPr bwMode="auto">
          <a:xfrm>
            <a:off x="1319250" y="792410"/>
            <a:ext cx="4454550" cy="62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defRPr/>
            </a:pPr>
            <a:r>
              <a:rPr lang="es-CL" sz="1800">
                <a:solidFill>
                  <a:schemeClr val="tx2">
                    <a:lumMod val="50000"/>
                  </a:schemeClr>
                </a:solidFill>
              </a:rPr>
              <a:t>Sea la instancia (representativa):</a:t>
            </a:r>
            <a:endParaRPr sz="105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6" name="Google Shape;449;p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8460914"/>
              </p:ext>
            </p:extLst>
          </p:nvPr>
        </p:nvGraphicFramePr>
        <p:xfrm>
          <a:off x="2498298" y="1605103"/>
          <a:ext cx="3597094" cy="18286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1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5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b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Profesor</a:t>
                      </a:r>
                      <a:endParaRPr sz="1100" b="1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b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Curso</a:t>
                      </a:r>
                      <a:endParaRPr sz="1100" b="1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b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Texto</a:t>
                      </a:r>
                      <a:endParaRPr sz="1100" b="1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Juan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Estructuras de datos</a:t>
                      </a:r>
                      <a:endParaRPr sz="11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Bartram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Juan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Administración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Martín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Pedro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Compiladores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Hoffman</a:t>
                      </a:r>
                      <a:endParaRPr sz="11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Celis</a:t>
                      </a:r>
                      <a:endParaRPr sz="11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Estructura de datos</a:t>
                      </a:r>
                      <a:endParaRPr sz="11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Horowitz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ES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Pedro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algn="ctr">
                      <a:solidFill>
                        <a:srgbClr val="9E9E9E"/>
                      </a:solidFill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Administración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s-CL" sz="11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Martín</a:t>
                      </a:r>
                      <a:endParaRPr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algn="ctr">
                      <a:solidFill>
                        <a:srgbClr val="9E9E9E"/>
                      </a:solidFill>
                    </a:lnR>
                    <a:lnT w="19050" algn="ctr">
                      <a:solidFill>
                        <a:srgbClr val="9E9E9E"/>
                      </a:solidFill>
                    </a:lnT>
                    <a:lnB w="19050" algn="ctr">
                      <a:solidFill>
                        <a:srgbClr val="9E9E9E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771330"/>
                  </a:ext>
                </a:extLst>
              </a:tr>
            </a:tbl>
          </a:graphicData>
        </a:graphic>
      </p:graphicFrame>
      <p:sp>
        <p:nvSpPr>
          <p:cNvPr id="7" name="Google Shape;450;p45"/>
          <p:cNvSpPr/>
          <p:nvPr/>
        </p:nvSpPr>
        <p:spPr bwMode="auto">
          <a:xfrm>
            <a:off x="2498308" y="1338711"/>
            <a:ext cx="1106325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defRPr/>
            </a:pPr>
            <a:r>
              <a:rPr lang="es-CL" sz="1200" b="1">
                <a:solidFill>
                  <a:srgbClr val="028001"/>
                </a:solidFill>
                <a:latin typeface="Calibri"/>
                <a:ea typeface="Calibri"/>
                <a:cs typeface="Calibri"/>
              </a:rPr>
              <a:t>IMPARTIR</a:t>
            </a:r>
            <a:endParaRPr sz="1200" b="1">
              <a:solidFill>
                <a:srgbClr val="339933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451;p45"/>
          <p:cNvSpPr/>
          <p:nvPr/>
        </p:nvSpPr>
        <p:spPr bwMode="auto">
          <a:xfrm>
            <a:off x="2265413" y="3803159"/>
            <a:ext cx="4180950" cy="392400"/>
          </a:xfrm>
          <a:prstGeom prst="rect">
            <a:avLst/>
          </a:prstGeom>
          <a:solidFill>
            <a:srgbClr val="D6E3BC"/>
          </a:solidFill>
          <a:ln w="38100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defRPr/>
            </a:pPr>
            <a:endParaRPr sz="2100" i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452;p45"/>
          <p:cNvSpPr/>
          <p:nvPr/>
        </p:nvSpPr>
        <p:spPr bwMode="auto">
          <a:xfrm>
            <a:off x="2265413" y="4195574"/>
            <a:ext cx="4180950" cy="392400"/>
          </a:xfrm>
          <a:prstGeom prst="rect">
            <a:avLst/>
          </a:prstGeom>
          <a:solidFill>
            <a:srgbClr val="F4CCCC"/>
          </a:solidFill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defRPr/>
            </a:pPr>
            <a:endParaRPr sz="2100" i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453;p45"/>
          <p:cNvSpPr/>
          <p:nvPr/>
        </p:nvSpPr>
        <p:spPr bwMode="auto">
          <a:xfrm>
            <a:off x="2653444" y="3838882"/>
            <a:ext cx="3384675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defRPr/>
            </a:pPr>
            <a:r>
              <a:rPr lang="es-CL" sz="1050" b="1"/>
              <a:t>{</a:t>
            </a:r>
            <a:r>
              <a:rPr lang="es-CL" sz="1050" b="1">
                <a:solidFill>
                  <a:srgbClr val="0000FF"/>
                </a:solidFill>
              </a:rPr>
              <a:t>Texto</a:t>
            </a:r>
            <a:r>
              <a:rPr lang="es-CL" sz="1050" b="1"/>
              <a:t>} → {</a:t>
            </a:r>
            <a:r>
              <a:rPr lang="es-CL" sz="1050" b="1">
                <a:solidFill>
                  <a:srgbClr val="0000FF"/>
                </a:solidFill>
              </a:rPr>
              <a:t>Curso</a:t>
            </a:r>
            <a:r>
              <a:rPr lang="es-CL" sz="1050" b="1"/>
              <a:t>}</a:t>
            </a:r>
            <a:endParaRPr sz="1050" b="1"/>
          </a:p>
        </p:txBody>
      </p:sp>
      <p:sp>
        <p:nvSpPr>
          <p:cNvPr id="11" name="Google Shape;454;p45"/>
          <p:cNvSpPr/>
          <p:nvPr/>
        </p:nvSpPr>
        <p:spPr bwMode="auto">
          <a:xfrm>
            <a:off x="2653444" y="4238932"/>
            <a:ext cx="3384675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defRPr/>
            </a:pPr>
            <a:r>
              <a:rPr lang="es-CL" sz="1050" b="1" dirty="0"/>
              <a:t>{</a:t>
            </a:r>
            <a:r>
              <a:rPr lang="es-CL" sz="1050" b="1" dirty="0">
                <a:solidFill>
                  <a:srgbClr val="0000FF"/>
                </a:solidFill>
              </a:rPr>
              <a:t>Profesor</a:t>
            </a:r>
            <a:r>
              <a:rPr lang="es-CL" sz="1050" b="1" dirty="0"/>
              <a:t>} → {</a:t>
            </a:r>
            <a:r>
              <a:rPr lang="es-CL" sz="1050" b="1" dirty="0">
                <a:solidFill>
                  <a:srgbClr val="0000FF"/>
                </a:solidFill>
              </a:rPr>
              <a:t>Curso</a:t>
            </a:r>
            <a:r>
              <a:rPr lang="es-CL" sz="1050" b="1" dirty="0"/>
              <a:t>}</a:t>
            </a:r>
            <a:endParaRPr sz="105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53;p50"/>
          <p:cNvSpPr>
            <a:spLocks noGrp="1"/>
          </p:cNvSpPr>
          <p:nvPr>
            <p:ph type="title"/>
          </p:nvPr>
        </p:nvSpPr>
        <p:spPr bwMode="auto">
          <a:xfrm>
            <a:off x="311625" y="266699"/>
            <a:ext cx="8520600" cy="6572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defRPr/>
            </a:pPr>
            <a:r>
              <a:rPr lang="es-CL"/>
              <a:t>Descomposición</a:t>
            </a:r>
            <a:endParaRPr/>
          </a:p>
          <a:p>
            <a:pPr>
              <a:buClr>
                <a:schemeClr val="dk1"/>
              </a:buClr>
              <a:buSzPts val="1100"/>
              <a:defRPr/>
            </a:pPr>
            <a:r>
              <a:rPr lang="es-CL"/>
              <a:t> </a:t>
            </a:r>
            <a:r>
              <a:rPr lang="es-CL" sz="2250">
                <a:solidFill>
                  <a:srgbClr val="9900FF"/>
                </a:solidFill>
              </a:rPr>
              <a:t>Definición</a:t>
            </a:r>
            <a:endParaRPr sz="2250">
              <a:solidFill>
                <a:srgbClr val="9900FF"/>
              </a:solidFill>
            </a:endParaRPr>
          </a:p>
        </p:txBody>
      </p:sp>
      <p:sp>
        <p:nvSpPr>
          <p:cNvPr id="5" name="Google Shape;552;p50"/>
          <p:cNvSpPr>
            <a:spLocks noGrp="1"/>
          </p:cNvSpPr>
          <p:nvPr>
            <p:ph type="body" idx="1"/>
          </p:nvPr>
        </p:nvSpPr>
        <p:spPr bwMode="auto">
          <a:xfrm>
            <a:off x="447674" y="1114425"/>
            <a:ext cx="8384625" cy="34546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480"/>
              </a:spcBef>
              <a:buNone/>
              <a:defRPr/>
            </a:pPr>
            <a:r>
              <a:rPr lang="es-CL"/>
              <a:t>Sea la relación</a:t>
            </a:r>
            <a:r>
              <a:rPr lang="es-CL">
                <a:solidFill>
                  <a:srgbClr val="0000FF"/>
                </a:solidFill>
              </a:rPr>
              <a:t> R </a:t>
            </a:r>
            <a:r>
              <a:rPr lang="es-CL"/>
              <a:t>y su conjunto de dependencias funcionales </a:t>
            </a:r>
            <a:r>
              <a:rPr lang="es-CL">
                <a:solidFill>
                  <a:srgbClr val="0000FF"/>
                </a:solidFill>
              </a:rPr>
              <a:t>F</a:t>
            </a:r>
            <a:endParaRPr>
              <a:solidFill>
                <a:srgbClr val="0000FF"/>
              </a:solidFill>
            </a:endParaRPr>
          </a:p>
          <a:p>
            <a:pPr marL="0" indent="342900">
              <a:lnSpc>
                <a:spcPct val="100000"/>
              </a:lnSpc>
              <a:spcBef>
                <a:spcPts val="480"/>
              </a:spcBef>
              <a:buNone/>
              <a:defRPr/>
            </a:pPr>
            <a:r>
              <a:rPr lang="es-CL"/>
              <a:t>Una descomposición  </a:t>
            </a:r>
            <a:r>
              <a:rPr lang="es-CL">
                <a:solidFill>
                  <a:srgbClr val="0000FF"/>
                </a:solidFill>
              </a:rPr>
              <a:t>R1</a:t>
            </a:r>
            <a:r>
              <a:rPr lang="es-CL"/>
              <a:t> y </a:t>
            </a:r>
            <a:r>
              <a:rPr lang="es-CL">
                <a:solidFill>
                  <a:srgbClr val="0000FF"/>
                </a:solidFill>
              </a:rPr>
              <a:t>R2</a:t>
            </a:r>
            <a:r>
              <a:rPr lang="es-CL"/>
              <a:t> es sin pérdida si:</a:t>
            </a:r>
            <a:endParaRPr/>
          </a:p>
          <a:p>
            <a:pPr marL="0" indent="342900">
              <a:lnSpc>
                <a:spcPct val="100000"/>
              </a:lnSpc>
              <a:spcBef>
                <a:spcPts val="480"/>
              </a:spcBef>
              <a:buNone/>
              <a:defRPr/>
            </a:pPr>
            <a:endParaRPr sz="750"/>
          </a:p>
          <a:p>
            <a:pPr marL="685800" indent="-323850">
              <a:lnSpc>
                <a:spcPct val="100000"/>
              </a:lnSpc>
              <a:spcBef>
                <a:spcPts val="480"/>
              </a:spcBef>
              <a:buSzPts val="3200"/>
              <a:buChar char="•"/>
              <a:defRPr/>
            </a:pPr>
            <a:r>
              <a:rPr lang="es-CL" sz="2100"/>
              <a:t>Conservan los atributos de R</a:t>
            </a:r>
            <a:endParaRPr/>
          </a:p>
          <a:p>
            <a:pPr marL="1371600" lvl="1" indent="-304800">
              <a:spcBef>
                <a:spcPts val="0"/>
              </a:spcBef>
              <a:buClr>
                <a:srgbClr val="134F5C"/>
              </a:buClr>
              <a:buSzPts val="2800"/>
              <a:buChar char="–"/>
              <a:defRPr/>
            </a:pPr>
            <a:r>
              <a:rPr lang="es-CL" b="1">
                <a:solidFill>
                  <a:srgbClr val="134F5C"/>
                </a:solidFill>
              </a:rPr>
              <a:t>R = R1 U R2</a:t>
            </a:r>
            <a:endParaRPr b="1">
              <a:solidFill>
                <a:srgbClr val="134F5C"/>
              </a:solidFill>
            </a:endParaRPr>
          </a:p>
          <a:p>
            <a:pPr marL="685800" indent="-323850">
              <a:lnSpc>
                <a:spcPct val="100000"/>
              </a:lnSpc>
              <a:buSzPts val="3200"/>
              <a:buChar char="•"/>
              <a:defRPr/>
            </a:pPr>
            <a:r>
              <a:rPr lang="es-CL" sz="2100"/>
              <a:t>Conservan las dependencias funcionales</a:t>
            </a:r>
            <a:endParaRPr/>
          </a:p>
          <a:p>
            <a:pPr marL="1371600" lvl="1" indent="-304800">
              <a:spcBef>
                <a:spcPts val="0"/>
              </a:spcBef>
              <a:buClr>
                <a:srgbClr val="134F5C"/>
              </a:buClr>
              <a:buSzPts val="2800"/>
              <a:buChar char="–"/>
              <a:defRPr/>
            </a:pPr>
            <a:r>
              <a:rPr lang="es-CL" b="1">
                <a:solidFill>
                  <a:srgbClr val="134F5C"/>
                </a:solidFill>
              </a:rPr>
              <a:t>F</a:t>
            </a:r>
            <a:r>
              <a:rPr lang="es-CL" b="1" baseline="30000">
                <a:solidFill>
                  <a:srgbClr val="134F5C"/>
                </a:solidFill>
              </a:rPr>
              <a:t>+</a:t>
            </a:r>
            <a:r>
              <a:rPr lang="es-CL" b="1">
                <a:solidFill>
                  <a:srgbClr val="134F5C"/>
                </a:solidFill>
              </a:rPr>
              <a:t> = {F1 U F2}</a:t>
            </a:r>
            <a:r>
              <a:rPr lang="es-CL" b="1" baseline="30000">
                <a:solidFill>
                  <a:srgbClr val="134F5C"/>
                </a:solidFill>
              </a:rPr>
              <a:t>+</a:t>
            </a:r>
            <a:endParaRPr b="1" baseline="30000">
              <a:solidFill>
                <a:srgbClr val="134F5C"/>
              </a:solidFill>
            </a:endParaRPr>
          </a:p>
          <a:p>
            <a:pPr marL="685800" indent="-323850">
              <a:lnSpc>
                <a:spcPct val="100000"/>
              </a:lnSpc>
              <a:buSzPts val="3200"/>
              <a:buChar char="•"/>
              <a:defRPr/>
            </a:pPr>
            <a:r>
              <a:rPr lang="es-CL"/>
              <a:t>No</a:t>
            </a:r>
            <a:r>
              <a:rPr lang="es-CL" sz="2100"/>
              <a:t> genera tuplas falsas, para ello:</a:t>
            </a:r>
            <a:endParaRPr sz="2100"/>
          </a:p>
          <a:p>
            <a:pPr marL="1371600" lvl="1" indent="-304800">
              <a:lnSpc>
                <a:spcPct val="100000"/>
              </a:lnSpc>
              <a:spcBef>
                <a:spcPts val="0"/>
              </a:spcBef>
              <a:buSzPts val="2800"/>
              <a:buChar char="–"/>
              <a:defRPr/>
            </a:pPr>
            <a:r>
              <a:rPr lang="es-CL" b="1">
                <a:solidFill>
                  <a:srgbClr val="134F5C"/>
                </a:solidFill>
              </a:rPr>
              <a:t>{R1 ∩ R2} → R1</a:t>
            </a:r>
            <a:r>
              <a:rPr lang="es-CL"/>
              <a:t>    ó</a:t>
            </a:r>
            <a:endParaRPr/>
          </a:p>
          <a:p>
            <a:pPr marL="1371600" lvl="1" indent="-304800">
              <a:spcBef>
                <a:spcPts val="0"/>
              </a:spcBef>
              <a:buClr>
                <a:srgbClr val="134F5C"/>
              </a:buClr>
              <a:buSzPts val="2800"/>
              <a:buChar char="–"/>
              <a:defRPr/>
            </a:pPr>
            <a:r>
              <a:rPr lang="es-CL" b="1">
                <a:solidFill>
                  <a:srgbClr val="134F5C"/>
                </a:solidFill>
              </a:rPr>
              <a:t>{R1 ∩ R2} → R2</a:t>
            </a:r>
            <a:endParaRPr b="1">
              <a:solidFill>
                <a:srgbClr val="134F5C"/>
              </a:solidFill>
            </a:endParaRPr>
          </a:p>
          <a:p>
            <a:pPr marL="0" indent="0">
              <a:spcBef>
                <a:spcPts val="480"/>
              </a:spcBef>
              <a:buNone/>
              <a:defRPr/>
            </a:pPr>
            <a:r>
              <a:rPr lang="es-CL" sz="2100">
                <a:solidFill>
                  <a:srgbClr val="990000"/>
                </a:solidFill>
              </a:rPr>
              <a:t>                 </a:t>
            </a:r>
            <a:r>
              <a:rPr lang="es-CL" sz="1900">
                <a:solidFill>
                  <a:srgbClr val="990000"/>
                </a:solidFill>
              </a:rPr>
              <a:t>* </a:t>
            </a:r>
            <a:r>
              <a:rPr lang="es-CL">
                <a:solidFill>
                  <a:srgbClr val="990000"/>
                </a:solidFill>
              </a:rPr>
              <a:t>La intersección genera una dependencia funcional válida en F</a:t>
            </a:r>
            <a:endParaRPr sz="19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59;p5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defRPr/>
            </a:pPr>
            <a:r>
              <a:rPr lang="es-CL"/>
              <a:t>Descomposición</a:t>
            </a:r>
            <a:endParaRPr/>
          </a:p>
          <a:p>
            <a:pPr>
              <a:defRPr/>
            </a:pPr>
            <a:r>
              <a:rPr lang="es-CL"/>
              <a:t> </a:t>
            </a:r>
            <a:r>
              <a:rPr lang="es-CL" sz="2250">
                <a:solidFill>
                  <a:srgbClr val="9900FF"/>
                </a:solidFill>
              </a:rPr>
              <a:t>Ejemplo 1</a:t>
            </a:r>
            <a:endParaRPr sz="2250">
              <a:solidFill>
                <a:srgbClr val="9900FF"/>
              </a:solidFill>
            </a:endParaRPr>
          </a:p>
        </p:txBody>
      </p:sp>
      <p:sp>
        <p:nvSpPr>
          <p:cNvPr id="5" name="Google Shape;560;p51"/>
          <p:cNvSpPr>
            <a:spLocks noGrp="1"/>
          </p:cNvSpPr>
          <p:nvPr>
            <p:ph type="body" idx="1"/>
          </p:nvPr>
        </p:nvSpPr>
        <p:spPr bwMode="auto">
          <a:xfrm>
            <a:off x="398737" y="996907"/>
            <a:ext cx="8346525" cy="3975721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480"/>
              </a:spcBef>
              <a:buNone/>
              <a:defRPr/>
            </a:pPr>
            <a:r>
              <a:rPr lang="es-CL" sz="1600"/>
              <a:t>Sea </a:t>
            </a:r>
            <a:r>
              <a:rPr lang="es-CL" sz="1600">
                <a:solidFill>
                  <a:srgbClr val="0000FF"/>
                </a:solidFill>
              </a:rPr>
              <a:t>R(A,B,C,D,E)</a:t>
            </a:r>
            <a:r>
              <a:rPr lang="es-CL" sz="1600"/>
              <a:t>   y  </a:t>
            </a:r>
            <a:r>
              <a:rPr lang="es-CL" sz="1600">
                <a:solidFill>
                  <a:srgbClr val="0000FF"/>
                </a:solidFill>
              </a:rPr>
              <a:t>F={AB→C, C→D, C→E}</a:t>
            </a:r>
            <a:endParaRPr sz="16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None/>
              <a:defRPr/>
            </a:pPr>
            <a:r>
              <a:rPr lang="es-CL" sz="2000"/>
              <a:t>La descomposición </a:t>
            </a:r>
            <a:r>
              <a:rPr lang="es-CL" sz="2000" b="1">
                <a:solidFill>
                  <a:srgbClr val="20124D"/>
                </a:solidFill>
              </a:rPr>
              <a:t>R1(A,B,C,D)   </a:t>
            </a:r>
            <a:r>
              <a:rPr lang="es-CL" sz="2000"/>
              <a:t>y   </a:t>
            </a:r>
            <a:r>
              <a:rPr lang="es-CL" sz="2000" b="1">
                <a:solidFill>
                  <a:srgbClr val="20124D"/>
                </a:solidFill>
              </a:rPr>
              <a:t>R2(C,E)</a:t>
            </a:r>
            <a:endParaRPr sz="2000" b="1">
              <a:solidFill>
                <a:srgbClr val="20124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None/>
              <a:defRPr/>
            </a:pPr>
            <a:r>
              <a:rPr lang="es-CL" sz="2000"/>
              <a:t>genera</a:t>
            </a:r>
            <a:r>
              <a:rPr lang="es-CL" sz="2000" b="1">
                <a:solidFill>
                  <a:srgbClr val="20124D"/>
                </a:solidFill>
              </a:rPr>
              <a:t> F1={AB→C, C→D} y F2={C→E}</a:t>
            </a:r>
            <a:endParaRPr sz="2000" b="1">
              <a:solidFill>
                <a:srgbClr val="20124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None/>
              <a:defRPr/>
            </a:pPr>
            <a:r>
              <a:rPr lang="es-CL" sz="1400"/>
              <a:t>	</a:t>
            </a:r>
            <a:endParaRPr sz="1400"/>
          </a:p>
          <a:p>
            <a:pPr marL="685800" indent="-323850">
              <a:lnSpc>
                <a:spcPct val="100000"/>
              </a:lnSpc>
              <a:spcBef>
                <a:spcPts val="480"/>
              </a:spcBef>
              <a:buSzPts val="3200"/>
              <a:buChar char="•"/>
              <a:defRPr/>
            </a:pPr>
            <a:r>
              <a:rPr lang="es-CL" sz="2000"/>
              <a:t>¿Conservan los atributos de R?</a:t>
            </a:r>
            <a:endParaRPr/>
          </a:p>
          <a:p>
            <a:pPr marL="1348200" lvl="1" indent="-323850">
              <a:lnSpc>
                <a:spcPct val="100000"/>
              </a:lnSpc>
              <a:spcBef>
                <a:spcPts val="480"/>
              </a:spcBef>
              <a:buSzPts val="3200"/>
              <a:buChar char="•"/>
              <a:defRPr/>
            </a:pPr>
            <a:r>
              <a:rPr lang="es-CL" sz="1200" b="1">
                <a:solidFill>
                  <a:srgbClr val="134F5C"/>
                </a:solidFill>
              </a:rPr>
              <a:t>Si</a:t>
            </a:r>
            <a:endParaRPr sz="1200" b="1">
              <a:solidFill>
                <a:srgbClr val="134F5C"/>
              </a:solidFill>
            </a:endParaRPr>
          </a:p>
          <a:p>
            <a:pPr marL="685800" indent="-323850">
              <a:lnSpc>
                <a:spcPct val="100000"/>
              </a:lnSpc>
              <a:buSzPts val="3200"/>
              <a:buChar char="•"/>
              <a:defRPr/>
            </a:pPr>
            <a:r>
              <a:rPr lang="es-CL" sz="2000"/>
              <a:t>¿Conserva las dependencias funcionales?</a:t>
            </a:r>
            <a:endParaRPr/>
          </a:p>
          <a:p>
            <a:pPr marL="1348200" lvl="1" indent="-323850">
              <a:lnSpc>
                <a:spcPct val="100000"/>
              </a:lnSpc>
              <a:buSzPts val="3200"/>
              <a:buChar char="•"/>
              <a:defRPr/>
            </a:pPr>
            <a:r>
              <a:rPr lang="es-CL" sz="1200" b="1">
                <a:solidFill>
                  <a:srgbClr val="134F5C"/>
                </a:solidFill>
              </a:rPr>
              <a:t>Si</a:t>
            </a:r>
            <a:endParaRPr sz="1200" b="1">
              <a:solidFill>
                <a:srgbClr val="134F5C"/>
              </a:solidFill>
            </a:endParaRPr>
          </a:p>
          <a:p>
            <a:pPr marL="685800" indent="-323850">
              <a:lnSpc>
                <a:spcPct val="100000"/>
              </a:lnSpc>
              <a:buSzPts val="3200"/>
              <a:buChar char="•"/>
              <a:defRPr/>
            </a:pPr>
            <a:r>
              <a:rPr lang="es-CL" sz="1600"/>
              <a:t>¿No</a:t>
            </a:r>
            <a:r>
              <a:rPr lang="es-CL" sz="2000"/>
              <a:t> genera tuplas falsas?:</a:t>
            </a:r>
            <a:endParaRPr/>
          </a:p>
          <a:p>
            <a:pPr marL="1348200" lvl="1" indent="-323850">
              <a:lnSpc>
                <a:spcPct val="100000"/>
              </a:lnSpc>
              <a:spcBef>
                <a:spcPts val="0"/>
              </a:spcBef>
              <a:buSzPts val="3200"/>
              <a:buChar char="•"/>
              <a:defRPr/>
            </a:pPr>
            <a:r>
              <a:rPr lang="es-CL" sz="1200" b="1">
                <a:solidFill>
                  <a:srgbClr val="134F5C"/>
                </a:solidFill>
              </a:rPr>
              <a:t>No</a:t>
            </a:r>
            <a:r>
              <a:rPr lang="es-CL" sz="2000">
                <a:solidFill>
                  <a:srgbClr val="100700"/>
                </a:solidFill>
              </a:rPr>
              <a:t> </a:t>
            </a:r>
            <a:endParaRPr sz="2000">
              <a:solidFill>
                <a:srgbClr val="100700"/>
              </a:solidFill>
            </a:endParaRPr>
          </a:p>
          <a:p>
            <a:pPr marL="1371600" lvl="1" indent="-304800">
              <a:lnSpc>
                <a:spcPct val="100000"/>
              </a:lnSpc>
              <a:spcBef>
                <a:spcPts val="0"/>
              </a:spcBef>
              <a:buSzPts val="2800"/>
              <a:buChar char="–"/>
              <a:defRPr/>
            </a:pPr>
            <a:r>
              <a:rPr lang="es-CL" b="1">
                <a:solidFill>
                  <a:srgbClr val="134F5C"/>
                </a:solidFill>
              </a:rPr>
              <a:t>{R1 ∩ R2} → R2</a:t>
            </a:r>
            <a:endParaRPr/>
          </a:p>
          <a:p>
            <a:pPr marL="1371600" lvl="1" indent="-304800">
              <a:lnSpc>
                <a:spcPct val="100000"/>
              </a:lnSpc>
              <a:spcBef>
                <a:spcPts val="0"/>
              </a:spcBef>
              <a:buSzPts val="2800"/>
              <a:buChar char="–"/>
              <a:defRPr/>
            </a:pPr>
            <a:r>
              <a:rPr lang="es-CL" b="1">
                <a:solidFill>
                  <a:srgbClr val="134F5C"/>
                </a:solidFill>
              </a:rPr>
              <a:t>               C → CE    ⊂   F</a:t>
            </a:r>
            <a:r>
              <a:rPr lang="es-CL" b="1" baseline="30000">
                <a:solidFill>
                  <a:srgbClr val="134F5C"/>
                </a:solidFill>
              </a:rPr>
              <a:t>+</a:t>
            </a:r>
            <a:endParaRPr b="1" baseline="30000">
              <a:solidFill>
                <a:srgbClr val="134F5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66;p52"/>
          <p:cNvSpPr>
            <a:spLocks noGrp="1"/>
          </p:cNvSpPr>
          <p:nvPr>
            <p:ph type="title"/>
          </p:nvPr>
        </p:nvSpPr>
        <p:spPr bwMode="auto">
          <a:xfrm>
            <a:off x="311625" y="292891"/>
            <a:ext cx="8520600" cy="631521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defRPr/>
            </a:pPr>
            <a:r>
              <a:rPr lang="es-CL"/>
              <a:t>Descomposición</a:t>
            </a:r>
            <a:endParaRPr/>
          </a:p>
          <a:p>
            <a:pPr>
              <a:defRPr/>
            </a:pPr>
            <a:r>
              <a:rPr lang="es-CL"/>
              <a:t> </a:t>
            </a:r>
            <a:r>
              <a:rPr lang="es-CL" sz="2000">
                <a:solidFill>
                  <a:srgbClr val="9900FF"/>
                </a:solidFill>
              </a:rPr>
              <a:t>Ejemplo 2</a:t>
            </a:r>
            <a:endParaRPr sz="2250">
              <a:solidFill>
                <a:srgbClr val="9900FF"/>
              </a:solidFill>
            </a:endParaRPr>
          </a:p>
        </p:txBody>
      </p:sp>
      <p:sp>
        <p:nvSpPr>
          <p:cNvPr id="5" name="Google Shape;567;p52"/>
          <p:cNvSpPr>
            <a:spLocks noGrp="1"/>
          </p:cNvSpPr>
          <p:nvPr>
            <p:ph type="body" idx="1"/>
          </p:nvPr>
        </p:nvSpPr>
        <p:spPr bwMode="auto">
          <a:xfrm>
            <a:off x="311625" y="1131590"/>
            <a:ext cx="8520600" cy="3719019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480"/>
              </a:spcBef>
              <a:buNone/>
              <a:defRPr/>
            </a:pPr>
            <a:r>
              <a:rPr lang="es-CL"/>
              <a:t>Sea </a:t>
            </a:r>
            <a:r>
              <a:rPr lang="es-CL">
                <a:solidFill>
                  <a:srgbClr val="0000FF"/>
                </a:solidFill>
              </a:rPr>
              <a:t>R(</a:t>
            </a:r>
            <a:r>
              <a:rPr lang="es-CL" u="sng">
                <a:solidFill>
                  <a:srgbClr val="0000FF"/>
                </a:solidFill>
              </a:rPr>
              <a:t>A,B,C</a:t>
            </a:r>
            <a:r>
              <a:rPr lang="es-CL">
                <a:solidFill>
                  <a:srgbClr val="0000FF"/>
                </a:solidFill>
              </a:rPr>
              <a:t>,D,E,F)</a:t>
            </a:r>
            <a:r>
              <a:rPr lang="es-CL"/>
              <a:t>   y  </a:t>
            </a:r>
            <a:r>
              <a:rPr lang="es-CL">
                <a:solidFill>
                  <a:srgbClr val="0000FF"/>
                </a:solidFill>
              </a:rPr>
              <a:t>F= {AB→D, AC→E, ABD→F} </a:t>
            </a:r>
            <a:endParaRPr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None/>
              <a:defRPr/>
            </a:pPr>
            <a:r>
              <a:rPr lang="es-CL" sz="2250"/>
              <a:t>La descomposición </a:t>
            </a:r>
            <a:r>
              <a:rPr lang="es-CL" sz="2250" b="1">
                <a:solidFill>
                  <a:srgbClr val="20124D"/>
                </a:solidFill>
              </a:rPr>
              <a:t>R1(</a:t>
            </a:r>
            <a:r>
              <a:rPr lang="es-CL" sz="2250" b="1" u="sng">
                <a:solidFill>
                  <a:srgbClr val="20124D"/>
                </a:solidFill>
              </a:rPr>
              <a:t>A,B</a:t>
            </a:r>
            <a:r>
              <a:rPr lang="es-CL" sz="2250" b="1">
                <a:solidFill>
                  <a:srgbClr val="20124D"/>
                </a:solidFill>
              </a:rPr>
              <a:t>,D,F)</a:t>
            </a:r>
            <a:r>
              <a:rPr lang="es-CL" sz="2250"/>
              <a:t>	y   </a:t>
            </a:r>
            <a:r>
              <a:rPr lang="es-CL" sz="2250" b="1">
                <a:solidFill>
                  <a:srgbClr val="20124D"/>
                </a:solidFill>
              </a:rPr>
              <a:t>R2(</a:t>
            </a:r>
            <a:r>
              <a:rPr lang="es-CL" sz="2250" b="1" u="sng">
                <a:solidFill>
                  <a:srgbClr val="20124D"/>
                </a:solidFill>
              </a:rPr>
              <a:t>A,C</a:t>
            </a:r>
            <a:r>
              <a:rPr lang="es-CL" sz="2250" b="1">
                <a:solidFill>
                  <a:srgbClr val="20124D"/>
                </a:solidFill>
              </a:rPr>
              <a:t>,E)</a:t>
            </a:r>
            <a:endParaRPr sz="2250" b="1">
              <a:solidFill>
                <a:srgbClr val="20124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None/>
              <a:defRPr/>
            </a:pPr>
            <a:r>
              <a:rPr lang="es-CL" sz="2250"/>
              <a:t>genera</a:t>
            </a:r>
            <a:r>
              <a:rPr lang="es-CL" sz="2250" b="1">
                <a:solidFill>
                  <a:srgbClr val="20124D"/>
                </a:solidFill>
              </a:rPr>
              <a:t> F1={AB→D, ABD→F} y F2={AC→E}</a:t>
            </a:r>
            <a:endParaRPr sz="2250" b="1">
              <a:solidFill>
                <a:srgbClr val="20124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None/>
              <a:defRPr/>
            </a:pPr>
            <a:r>
              <a:rPr lang="es-CL" sz="1500"/>
              <a:t>	</a:t>
            </a:r>
            <a:endParaRPr sz="1500"/>
          </a:p>
          <a:p>
            <a:pPr marL="685800" indent="-323850">
              <a:lnSpc>
                <a:spcPct val="100000"/>
              </a:lnSpc>
              <a:spcBef>
                <a:spcPts val="480"/>
              </a:spcBef>
              <a:buSzPts val="3200"/>
              <a:buChar char="•"/>
              <a:defRPr/>
            </a:pPr>
            <a:r>
              <a:rPr lang="es-CL" sz="2100"/>
              <a:t>Si conservan los atributos de R</a:t>
            </a:r>
            <a:endParaRPr b="1">
              <a:solidFill>
                <a:srgbClr val="134F5C"/>
              </a:solidFill>
            </a:endParaRPr>
          </a:p>
          <a:p>
            <a:pPr marL="685800" indent="-323850">
              <a:lnSpc>
                <a:spcPct val="100000"/>
              </a:lnSpc>
              <a:buSzPts val="3200"/>
              <a:buChar char="•"/>
              <a:defRPr/>
            </a:pPr>
            <a:r>
              <a:rPr lang="es-CL" sz="2100"/>
              <a:t>Si conserva las dependencias funcionales</a:t>
            </a:r>
            <a:endParaRPr b="1">
              <a:solidFill>
                <a:srgbClr val="134F5C"/>
              </a:solidFill>
            </a:endParaRPr>
          </a:p>
          <a:p>
            <a:pPr marL="685800" indent="-323850">
              <a:lnSpc>
                <a:spcPct val="100000"/>
              </a:lnSpc>
              <a:buClr>
                <a:srgbClr val="CC0000"/>
              </a:buClr>
              <a:buSzPts val="3200"/>
              <a:buChar char="•"/>
              <a:defRPr/>
            </a:pPr>
            <a:r>
              <a:rPr lang="es-CL" b="1">
                <a:solidFill>
                  <a:srgbClr val="CC0000"/>
                </a:solidFill>
              </a:rPr>
              <a:t>SI</a:t>
            </a:r>
            <a:r>
              <a:rPr lang="es-CL">
                <a:solidFill>
                  <a:srgbClr val="CC0000"/>
                </a:solidFill>
              </a:rPr>
              <a:t> </a:t>
            </a:r>
            <a:r>
              <a:rPr lang="es-CL" sz="2100">
                <a:solidFill>
                  <a:srgbClr val="CC0000"/>
                </a:solidFill>
              </a:rPr>
              <a:t>genera tuplas falsas, ya que:</a:t>
            </a:r>
            <a:endParaRPr sz="2100">
              <a:solidFill>
                <a:srgbClr val="CC0000"/>
              </a:solidFill>
            </a:endParaRPr>
          </a:p>
          <a:p>
            <a:pPr marL="1371600" lvl="1" indent="-304800">
              <a:lnSpc>
                <a:spcPct val="100000"/>
              </a:lnSpc>
              <a:spcBef>
                <a:spcPts val="0"/>
              </a:spcBef>
              <a:buSzPts val="2800"/>
              <a:buChar char="–"/>
              <a:defRPr/>
            </a:pPr>
            <a:r>
              <a:rPr lang="es-CL" sz="1600" b="1">
                <a:solidFill>
                  <a:srgbClr val="134F5C"/>
                </a:solidFill>
              </a:rPr>
              <a:t>{R1 ∩ R2} → R1:   </a:t>
            </a:r>
            <a:r>
              <a:rPr lang="es-CL" sz="1600" b="1">
                <a:solidFill>
                  <a:srgbClr val="990000"/>
                </a:solidFill>
              </a:rPr>
              <a:t>A → BDF    ⊄  F</a:t>
            </a:r>
            <a:r>
              <a:rPr lang="es-CL" sz="1600" b="1" baseline="30000">
                <a:solidFill>
                  <a:srgbClr val="990000"/>
                </a:solidFill>
              </a:rPr>
              <a:t>+</a:t>
            </a:r>
            <a:endParaRPr sz="1600" b="1" baseline="30000">
              <a:solidFill>
                <a:srgbClr val="990000"/>
              </a:solidFill>
            </a:endParaRPr>
          </a:p>
          <a:p>
            <a:pPr marL="1371600" lvl="1" indent="-304800">
              <a:spcBef>
                <a:spcPts val="0"/>
              </a:spcBef>
              <a:buSzPts val="2800"/>
              <a:buChar char="–"/>
              <a:defRPr/>
            </a:pPr>
            <a:r>
              <a:rPr lang="es-CL" sz="1600" b="1">
                <a:solidFill>
                  <a:srgbClr val="134F5C"/>
                </a:solidFill>
              </a:rPr>
              <a:t>{R1 ∩ R2} → R2:   </a:t>
            </a:r>
            <a:r>
              <a:rPr lang="es-CL" sz="1600" b="1">
                <a:solidFill>
                  <a:srgbClr val="990000"/>
                </a:solidFill>
              </a:rPr>
              <a:t>A → CE    ⊄  F</a:t>
            </a:r>
            <a:r>
              <a:rPr lang="es-CL" sz="1600" b="1" baseline="30000">
                <a:solidFill>
                  <a:srgbClr val="990000"/>
                </a:solidFill>
              </a:rPr>
              <a:t>+</a:t>
            </a:r>
            <a:endParaRPr sz="1600" b="1">
              <a:solidFill>
                <a:srgbClr val="990000"/>
              </a:solidFill>
            </a:endParaRPr>
          </a:p>
          <a:p>
            <a:pPr marL="1371600" indent="0">
              <a:lnSpc>
                <a:spcPct val="100000"/>
              </a:lnSpc>
              <a:spcBef>
                <a:spcPts val="480"/>
              </a:spcBef>
              <a:buNone/>
              <a:defRPr/>
            </a:pPr>
            <a:endParaRPr b="1" baseline="300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87;p55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defRPr/>
            </a:pPr>
            <a:r>
              <a:rPr lang="es-CL"/>
              <a:t>Descomposición en 3FN</a:t>
            </a:r>
            <a:endParaRPr/>
          </a:p>
        </p:txBody>
      </p:sp>
      <p:sp>
        <p:nvSpPr>
          <p:cNvPr id="5" name="Google Shape;588;p55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42900" indent="-323850">
              <a:lnSpc>
                <a:spcPct val="150000"/>
              </a:lnSpc>
              <a:spcBef>
                <a:spcPts val="480"/>
              </a:spcBef>
              <a:buSzPts val="3200"/>
              <a:buChar char="-"/>
              <a:defRPr/>
            </a:pPr>
            <a:r>
              <a:rPr lang="es-CL" sz="2000"/>
              <a:t>Definición</a:t>
            </a:r>
            <a:endParaRPr sz="20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Está en 2FN </a:t>
            </a:r>
            <a:endParaRPr sz="16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Para toda DF X→Y en R:</a:t>
            </a:r>
            <a:endParaRPr sz="1600"/>
          </a:p>
          <a:p>
            <a:pPr marL="1028700" lvl="2" indent="-285750">
              <a:lnSpc>
                <a:spcPct val="150000"/>
              </a:lnSpc>
              <a:spcBef>
                <a:spcPts val="0"/>
              </a:spcBef>
              <a:buSzPts val="2400"/>
              <a:buChar char="-"/>
              <a:defRPr/>
            </a:pPr>
            <a:r>
              <a:rPr lang="es-CL" sz="1600"/>
              <a:t>X es superclave ó Y es atributo primo </a:t>
            </a:r>
            <a:endParaRPr sz="1600"/>
          </a:p>
          <a:p>
            <a:pPr marL="342900" indent="-323850">
              <a:lnSpc>
                <a:spcPct val="150000"/>
              </a:lnSpc>
              <a:buSzPts val="3200"/>
              <a:buChar char="-"/>
              <a:defRPr/>
            </a:pPr>
            <a:r>
              <a:rPr lang="es-CL" sz="2000"/>
              <a:t>Descomposición </a:t>
            </a:r>
            <a:endParaRPr sz="20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R(A,X,Y,B) donde X → Y incumple 3FN</a:t>
            </a:r>
            <a:endParaRPr sz="16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2000"/>
              <a:t>Crear otra relación con X</a:t>
            </a:r>
            <a:r>
              <a:rPr lang="es-CL" sz="2000" baseline="30000"/>
              <a:t>+</a:t>
            </a:r>
            <a:r>
              <a:rPr lang="es-CL" sz="2000"/>
              <a:t>, </a:t>
            </a:r>
            <a:r>
              <a:rPr lang="es-CL"/>
              <a:t> donde </a:t>
            </a:r>
            <a:r>
              <a:rPr lang="es-CL" sz="2000"/>
              <a:t>X </a:t>
            </a:r>
            <a:r>
              <a:rPr lang="es-CL"/>
              <a:t>es</a:t>
            </a:r>
            <a:r>
              <a:rPr lang="es-CL" sz="2000"/>
              <a:t> clave</a:t>
            </a:r>
            <a:endParaRPr sz="20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Eliminar Y de R</a:t>
            </a:r>
            <a:r>
              <a:rPr lang="es-CL" sz="2400"/>
              <a:t>	</a:t>
            </a:r>
            <a:endParaRPr sz="2400"/>
          </a:p>
          <a:p>
            <a:pPr marL="685800" indent="0">
              <a:lnSpc>
                <a:spcPct val="150000"/>
              </a:lnSpc>
              <a:spcBef>
                <a:spcPts val="420"/>
              </a:spcBef>
              <a:buNone/>
              <a:defRPr/>
            </a:pP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94;p56"/>
          <p:cNvSpPr>
            <a:spLocks noGrp="1"/>
          </p:cNvSpPr>
          <p:nvPr>
            <p:ph type="title"/>
          </p:nvPr>
        </p:nvSpPr>
        <p:spPr bwMode="auto">
          <a:xfrm>
            <a:off x="344533" y="258714"/>
            <a:ext cx="8520600" cy="631521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defRPr/>
            </a:pPr>
            <a:r>
              <a:rPr lang="es-CL"/>
              <a:t>Descomposición en 3FN</a:t>
            </a:r>
            <a:endParaRPr/>
          </a:p>
          <a:p>
            <a:pPr>
              <a:defRPr/>
            </a:pPr>
            <a:r>
              <a:rPr lang="es-CL" sz="2400">
                <a:solidFill>
                  <a:srgbClr val="9900FF"/>
                </a:solidFill>
              </a:rPr>
              <a:t>Ejemplo</a:t>
            </a:r>
            <a:endParaRPr sz="2400"/>
          </a:p>
        </p:txBody>
      </p:sp>
      <p:sp>
        <p:nvSpPr>
          <p:cNvPr id="5" name="Google Shape;595;p56"/>
          <p:cNvSpPr>
            <a:spLocks noGrp="1"/>
          </p:cNvSpPr>
          <p:nvPr>
            <p:ph type="body" idx="1"/>
          </p:nvPr>
        </p:nvSpPr>
        <p:spPr bwMode="auto">
          <a:xfrm>
            <a:off x="311700" y="1028700"/>
            <a:ext cx="8520600" cy="3540325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42900" indent="-32385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ts val="3200"/>
              <a:buFont typeface="Arial"/>
              <a:buChar char="-"/>
              <a:defRPr/>
            </a:pPr>
            <a:r>
              <a:rPr lang="es-CL" sz="2000"/>
              <a:t>Sea R(</a:t>
            </a:r>
            <a:r>
              <a:rPr lang="es-CL" sz="2000" u="sng"/>
              <a:t>A</a:t>
            </a:r>
            <a:r>
              <a:rPr lang="es-CL" sz="2000"/>
              <a:t>,X,Y,B) y F = {A →XB, X→Y}. </a:t>
            </a:r>
            <a:endParaRPr sz="2000"/>
          </a:p>
          <a:p>
            <a:pPr marL="685800" lvl="1" indent="-3238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-"/>
              <a:defRPr/>
            </a:pPr>
            <a:r>
              <a:rPr lang="es-CL" sz="1600"/>
              <a:t>No es 3FN, X no es superclave</a:t>
            </a:r>
            <a:endParaRPr sz="1600"/>
          </a:p>
          <a:p>
            <a:pPr marL="68580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endParaRPr sz="1200"/>
          </a:p>
          <a:p>
            <a:pPr marL="342900" indent="-314325">
              <a:lnSpc>
                <a:spcPct val="150000"/>
              </a:lnSpc>
              <a:spcBef>
                <a:spcPts val="480"/>
              </a:spcBef>
              <a:buSzPts val="3000"/>
              <a:buChar char="-"/>
              <a:defRPr/>
            </a:pPr>
            <a:r>
              <a:rPr lang="es-CL" sz="2400"/>
              <a:t>Tomando las F como base: </a:t>
            </a:r>
            <a:endParaRPr sz="2400"/>
          </a:p>
          <a:p>
            <a:pPr marL="685800" lvl="1" indent="-314325">
              <a:lnSpc>
                <a:spcPct val="150000"/>
              </a:lnSpc>
              <a:spcBef>
                <a:spcPts val="0"/>
              </a:spcBef>
              <a:buSzPts val="3000"/>
              <a:buChar char="-"/>
              <a:defRPr/>
            </a:pPr>
            <a:r>
              <a:rPr lang="es-CL" sz="2400"/>
              <a:t>R1(</a:t>
            </a:r>
            <a:r>
              <a:rPr lang="es-CL" sz="2400" u="sng"/>
              <a:t>A</a:t>
            </a:r>
            <a:r>
              <a:rPr lang="es-CL" sz="2400"/>
              <a:t>,X,B)</a:t>
            </a:r>
            <a:endParaRPr sz="2400"/>
          </a:p>
          <a:p>
            <a:pPr marL="685800" lvl="1" indent="-314325">
              <a:lnSpc>
                <a:spcPct val="150000"/>
              </a:lnSpc>
              <a:spcBef>
                <a:spcPts val="0"/>
              </a:spcBef>
              <a:buSzPts val="3000"/>
              <a:buChar char="-"/>
              <a:defRPr/>
            </a:pPr>
            <a:r>
              <a:rPr lang="es-CL" sz="2400"/>
              <a:t>R2(</a:t>
            </a:r>
            <a:r>
              <a:rPr lang="es-CL" sz="2400" u="sng"/>
              <a:t>X</a:t>
            </a:r>
            <a:r>
              <a:rPr lang="es-CL" sz="2400"/>
              <a:t>,Y)</a:t>
            </a:r>
            <a:endParaRPr sz="2400"/>
          </a:p>
          <a:p>
            <a:pPr marL="1028700" lvl="2" indent="-304800">
              <a:lnSpc>
                <a:spcPct val="150000"/>
              </a:lnSpc>
              <a:spcBef>
                <a:spcPts val="300"/>
              </a:spcBef>
              <a:buClr>
                <a:srgbClr val="CC0000"/>
              </a:buClr>
              <a:buSzPts val="2800"/>
              <a:buChar char="-"/>
              <a:defRPr/>
            </a:pPr>
            <a:r>
              <a:rPr lang="es-CL" sz="2400" i="1">
                <a:solidFill>
                  <a:srgbClr val="CC0000"/>
                </a:solidFill>
              </a:rPr>
              <a:t>(R1∩ R2 → R2)  </a:t>
            </a:r>
            <a:r>
              <a:rPr lang="es-CL" sz="2400" b="1" i="1">
                <a:solidFill>
                  <a:srgbClr val="CC0000"/>
                </a:solidFill>
              </a:rPr>
              <a:t>⊂   F</a:t>
            </a:r>
            <a:r>
              <a:rPr lang="es-CL" sz="2400" b="1" i="1" baseline="30000">
                <a:solidFill>
                  <a:srgbClr val="CC0000"/>
                </a:solidFill>
              </a:rPr>
              <a:t>+</a:t>
            </a:r>
            <a:endParaRPr sz="2400" i="1" baseline="30000">
              <a:solidFill>
                <a:srgbClr val="CC0000"/>
              </a:solidFill>
            </a:endParaRPr>
          </a:p>
          <a:p>
            <a:pPr marL="68580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01;p57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defRPr/>
            </a:pPr>
            <a:r>
              <a:rPr lang="es-CL"/>
              <a:t>Normalización en 3FN</a:t>
            </a:r>
            <a:endParaRPr/>
          </a:p>
        </p:txBody>
      </p:sp>
      <p:sp>
        <p:nvSpPr>
          <p:cNvPr id="5" name="Google Shape;602;p57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2817119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42900" indent="-323850">
              <a:spcBef>
                <a:spcPts val="480"/>
              </a:spcBef>
              <a:buSzPts val="3200"/>
              <a:buChar char="-"/>
              <a:defRPr/>
            </a:pPr>
            <a:r>
              <a:rPr lang="es-CL" sz="2400"/>
              <a:t>Descomposición </a:t>
            </a:r>
            <a:endParaRPr/>
          </a:p>
          <a:p>
            <a:pPr marL="714375" lvl="1" indent="-323850">
              <a:spcBef>
                <a:spcPts val="480"/>
              </a:spcBef>
              <a:buSzPts val="3200"/>
              <a:buChar char="-"/>
              <a:defRPr/>
            </a:pPr>
            <a:r>
              <a:rPr lang="es-CL" sz="1800"/>
              <a:t>Calcular F mínimo</a:t>
            </a:r>
            <a:endParaRPr sz="1800"/>
          </a:p>
          <a:p>
            <a:pPr marL="685800" lvl="1" indent="-304800">
              <a:buSzPts val="2800"/>
              <a:buChar char="-"/>
              <a:defRPr/>
            </a:pPr>
            <a:r>
              <a:rPr lang="es-CL" sz="1800"/>
              <a:t>Convertir cada dependencia en una relación </a:t>
            </a:r>
            <a:endParaRPr sz="1800"/>
          </a:p>
          <a:p>
            <a:pPr marL="1028700" indent="0">
              <a:spcBef>
                <a:spcPts val="480"/>
              </a:spcBef>
              <a:buNone/>
              <a:defRPr/>
            </a:pPr>
            <a:r>
              <a:rPr lang="es-CL"/>
              <a:t>(X → Y ⇒ Ri(XY))</a:t>
            </a:r>
            <a:endParaRPr/>
          </a:p>
          <a:p>
            <a:pPr marL="685800" lvl="1" indent="-304800">
              <a:lnSpc>
                <a:spcPct val="100000"/>
              </a:lnSpc>
              <a:spcBef>
                <a:spcPts val="420"/>
              </a:spcBef>
              <a:buSzPts val="2800"/>
              <a:buChar char="-"/>
              <a:defRPr/>
            </a:pPr>
            <a:r>
              <a:rPr lang="es-CL" sz="1800"/>
              <a:t>Si no está la llave en una relación, agregarla	</a:t>
            </a:r>
            <a:endParaRPr/>
          </a:p>
          <a:p>
            <a:pPr marL="685800" lvl="1" indent="-304800">
              <a:lnSpc>
                <a:spcPct val="100000"/>
              </a:lnSpc>
              <a:spcBef>
                <a:spcPts val="420"/>
              </a:spcBef>
              <a:buSzPts val="2800"/>
              <a:buChar char="-"/>
              <a:defRPr/>
            </a:pPr>
            <a:r>
              <a:rPr lang="es-CL" sz="1800"/>
              <a:t>Eliminar relaciones redundantes 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08;p58"/>
          <p:cNvSpPr>
            <a:spLocks noGrp="1"/>
          </p:cNvSpPr>
          <p:nvPr>
            <p:ph type="title"/>
          </p:nvPr>
        </p:nvSpPr>
        <p:spPr bwMode="auto">
          <a:xfrm>
            <a:off x="311625" y="158129"/>
            <a:ext cx="8520600" cy="691877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defRPr/>
            </a:pPr>
            <a:r>
              <a:rPr lang="es-CL"/>
              <a:t>Normalización en 3FN</a:t>
            </a:r>
            <a:endParaRPr/>
          </a:p>
          <a:p>
            <a:pPr>
              <a:buClr>
                <a:schemeClr val="dk1"/>
              </a:buClr>
              <a:buSzPts val="1100"/>
              <a:defRPr/>
            </a:pPr>
            <a:r>
              <a:rPr lang="es-CL">
                <a:solidFill>
                  <a:srgbClr val="9900FF"/>
                </a:solidFill>
              </a:rPr>
              <a:t>Ejemplo</a:t>
            </a:r>
            <a:endParaRPr/>
          </a:p>
        </p:txBody>
      </p:sp>
      <p:sp>
        <p:nvSpPr>
          <p:cNvPr id="5" name="Google Shape;609;p58"/>
          <p:cNvSpPr>
            <a:spLocks noGrp="1"/>
          </p:cNvSpPr>
          <p:nvPr>
            <p:ph type="body" idx="1"/>
          </p:nvPr>
        </p:nvSpPr>
        <p:spPr bwMode="auto">
          <a:xfrm>
            <a:off x="311700" y="1057275"/>
            <a:ext cx="8520600" cy="351175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42900" indent="-32385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ts val="3200"/>
              <a:buFont typeface="Arial"/>
              <a:buChar char="-"/>
              <a:defRPr/>
            </a:pPr>
            <a:r>
              <a:rPr lang="es-CL" sz="2000"/>
              <a:t>Sea R(A, B, C, D, E) y F = {A → B, A → C, C → D, B → E}. </a:t>
            </a:r>
            <a:endParaRPr sz="2000"/>
          </a:p>
          <a:p>
            <a:pPr marL="685800" lvl="1" indent="-3238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-"/>
              <a:defRPr/>
            </a:pPr>
            <a:r>
              <a:rPr lang="es-CL" sz="1600"/>
              <a:t>F es mínimo</a:t>
            </a:r>
            <a:endParaRPr sz="1600"/>
          </a:p>
          <a:p>
            <a:pPr marL="342900" indent="-323850">
              <a:lnSpc>
                <a:spcPct val="150000"/>
              </a:lnSpc>
              <a:buSzPts val="3200"/>
              <a:buChar char="-"/>
              <a:defRPr/>
            </a:pPr>
            <a:r>
              <a:rPr lang="es-CL" sz="2000"/>
              <a:t>{A}+ = {A,B,C,D,E} ⇒ A es clave única</a:t>
            </a:r>
            <a:endParaRPr sz="2000"/>
          </a:p>
          <a:p>
            <a:pPr marL="342900" indent="-323850">
              <a:lnSpc>
                <a:spcPct val="150000"/>
              </a:lnSpc>
              <a:buSzPts val="3200"/>
              <a:buChar char="-"/>
              <a:defRPr/>
            </a:pPr>
            <a:r>
              <a:rPr lang="es-CL" sz="2000"/>
              <a:t>Tomando las cuatro DFs: </a:t>
            </a:r>
            <a:endParaRPr sz="20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 strike="sngStrike"/>
              <a:t>R1(A,B), </a:t>
            </a:r>
            <a:endParaRPr sz="16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 strike="sngStrike"/>
              <a:t>R2(A,C), </a:t>
            </a:r>
            <a:endParaRPr sz="16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R3(A,C,D)</a:t>
            </a:r>
            <a:endParaRPr sz="16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R4(A,B,E)</a:t>
            </a:r>
            <a:endParaRPr sz="1600"/>
          </a:p>
          <a:p>
            <a:pPr marL="34290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r>
              <a:rPr lang="es-CL" sz="2400"/>
              <a:t>	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 lang="es-PE" sz="32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15;p59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defRPr/>
            </a:pPr>
            <a:r>
              <a:rPr lang="es-CL"/>
              <a:t>Normalización en FNBC</a:t>
            </a:r>
            <a:endParaRPr/>
          </a:p>
        </p:txBody>
      </p:sp>
      <p:sp>
        <p:nvSpPr>
          <p:cNvPr id="5" name="Google Shape;616;p59"/>
          <p:cNvSpPr>
            <a:spLocks noGrp="1"/>
          </p:cNvSpPr>
          <p:nvPr>
            <p:ph type="body" idx="1"/>
          </p:nvPr>
        </p:nvSpPr>
        <p:spPr bwMode="auto">
          <a:xfrm>
            <a:off x="311700" y="647700"/>
            <a:ext cx="7932708" cy="3921325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42900" indent="-323850">
              <a:lnSpc>
                <a:spcPct val="150000"/>
              </a:lnSpc>
              <a:spcBef>
                <a:spcPts val="480"/>
              </a:spcBef>
              <a:buSzPts val="3200"/>
              <a:buChar char="-"/>
              <a:defRPr/>
            </a:pPr>
            <a:r>
              <a:rPr lang="es-CL" sz="2000"/>
              <a:t>Definición</a:t>
            </a:r>
            <a:endParaRPr sz="20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Está en 3FN (... válido desde 1FN)</a:t>
            </a:r>
            <a:endParaRPr sz="16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Para toda DF X→Y en R:</a:t>
            </a:r>
            <a:endParaRPr sz="1600"/>
          </a:p>
          <a:p>
            <a:pPr marL="1028700" lvl="2" indent="-285750">
              <a:lnSpc>
                <a:spcPct val="150000"/>
              </a:lnSpc>
              <a:spcBef>
                <a:spcPts val="0"/>
              </a:spcBef>
              <a:buSzPts val="2400"/>
              <a:buChar char="-"/>
              <a:defRPr/>
            </a:pPr>
            <a:r>
              <a:rPr lang="es-CL" sz="1600"/>
              <a:t>X es superclave </a:t>
            </a:r>
            <a:endParaRPr sz="1600"/>
          </a:p>
          <a:p>
            <a:pPr marL="342900" indent="-323850">
              <a:lnSpc>
                <a:spcPct val="150000"/>
              </a:lnSpc>
              <a:buSzPts val="3200"/>
              <a:buChar char="-"/>
              <a:defRPr/>
            </a:pPr>
            <a:r>
              <a:rPr lang="es-CL" sz="2000"/>
              <a:t>Descomposición </a:t>
            </a:r>
            <a:endParaRPr sz="20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R(A,X,Y,B) donde X → Y incumple FNBC</a:t>
            </a:r>
            <a:endParaRPr sz="1600"/>
          </a:p>
          <a:p>
            <a:pPr marL="685800" lvl="1" indent="-304800">
              <a:lnSpc>
                <a:spcPct val="150000"/>
              </a:lnSpc>
              <a:spcBef>
                <a:spcPts val="0"/>
              </a:spcBef>
              <a:buSzPts val="2800"/>
              <a:buChar char="-"/>
              <a:defRPr/>
            </a:pPr>
            <a:r>
              <a:rPr lang="es-CL" sz="1600"/>
              <a:t>Crear dos relaciones</a:t>
            </a:r>
            <a:endParaRPr sz="1600"/>
          </a:p>
          <a:p>
            <a:pPr marL="1028700" lvl="2" indent="-285750">
              <a:lnSpc>
                <a:spcPct val="150000"/>
              </a:lnSpc>
              <a:spcBef>
                <a:spcPts val="0"/>
              </a:spcBef>
              <a:buSzPts val="2400"/>
              <a:buChar char="-"/>
              <a:defRPr/>
            </a:pPr>
            <a:r>
              <a:rPr lang="es-CL" sz="1600"/>
              <a:t>R1 = R - Y</a:t>
            </a:r>
            <a:endParaRPr sz="1600"/>
          </a:p>
          <a:p>
            <a:pPr marL="1028700" lvl="2" indent="-285750">
              <a:lnSpc>
                <a:spcPct val="150000"/>
              </a:lnSpc>
              <a:spcBef>
                <a:spcPts val="0"/>
              </a:spcBef>
              <a:buSzPts val="2400"/>
              <a:buChar char="-"/>
              <a:defRPr/>
            </a:pPr>
            <a:r>
              <a:rPr lang="es-CL" sz="1600"/>
              <a:t>R2(X,Y)</a:t>
            </a:r>
            <a:endParaRPr sz="2000"/>
          </a:p>
          <a:p>
            <a:pPr marL="0" indent="0">
              <a:lnSpc>
                <a:spcPct val="150000"/>
              </a:lnSpc>
              <a:spcBef>
                <a:spcPts val="420"/>
              </a:spcBef>
              <a:buNone/>
              <a:defRPr/>
            </a:pPr>
            <a:r>
              <a:rPr lang="es-CL" sz="1600">
                <a:solidFill>
                  <a:srgbClr val="FF0000"/>
                </a:solidFill>
              </a:rPr>
              <a:t>Esta estrategia de normalización no asegura preservar dependencias, pero sı asegura la recuperación de la información por join.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22;p60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  <a:defRPr/>
            </a:pPr>
            <a:r>
              <a:rPr lang="es-CL"/>
              <a:t>Normalización en FNBC</a:t>
            </a:r>
            <a:endParaRPr/>
          </a:p>
          <a:p>
            <a:pPr>
              <a:defRPr/>
            </a:pPr>
            <a:r>
              <a:rPr lang="es-CL">
                <a:solidFill>
                  <a:srgbClr val="9900FF"/>
                </a:solidFill>
              </a:rPr>
              <a:t>Ejemplo</a:t>
            </a:r>
            <a:endParaRPr/>
          </a:p>
        </p:txBody>
      </p:sp>
      <p:sp>
        <p:nvSpPr>
          <p:cNvPr id="5" name="Google Shape;623;p60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r>
              <a:rPr lang="es-CL"/>
              <a:t>Sea R(A, B, C, D, E) y F = {A → BC, C → D, B → E}.</a:t>
            </a:r>
            <a:endParaRPr/>
          </a:p>
          <a:p>
            <a:pPr marL="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endParaRPr sz="1150"/>
          </a:p>
          <a:p>
            <a:pPr marL="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r>
              <a:rPr lang="es-CL"/>
              <a:t>1- R no está en FNBC, C→D incumple FNBC</a:t>
            </a:r>
            <a:endParaRPr/>
          </a:p>
          <a:p>
            <a:pPr marL="0" indent="342900">
              <a:lnSpc>
                <a:spcPct val="150000"/>
              </a:lnSpc>
              <a:spcBef>
                <a:spcPts val="480"/>
              </a:spcBef>
              <a:buNone/>
              <a:defRPr/>
            </a:pPr>
            <a:r>
              <a:rPr lang="es-CL"/>
              <a:t>Partimos:  R(A,B,C,E) y R1(C,D).</a:t>
            </a:r>
            <a:endParaRPr/>
          </a:p>
          <a:p>
            <a:pPr marL="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r>
              <a:rPr lang="es-CL"/>
              <a:t>2- R no está en FNBC, B→E incumple FNBC</a:t>
            </a:r>
            <a:endParaRPr/>
          </a:p>
          <a:p>
            <a:pPr marL="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r>
              <a:rPr lang="es-CL"/>
              <a:t>	Partimos: R(A,B,C) y R2(B,E)</a:t>
            </a:r>
            <a:endParaRPr/>
          </a:p>
          <a:p>
            <a:pPr marL="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endParaRPr sz="1500"/>
          </a:p>
          <a:p>
            <a:pPr marL="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r>
              <a:rPr lang="es-CL" sz="2250" b="1"/>
              <a:t>Resultado: R1(C,D), R(A,B,C) y R2(B,E)</a:t>
            </a:r>
            <a:endParaRPr sz="2250" b="1"/>
          </a:p>
          <a:p>
            <a:pPr marL="342900" indent="0">
              <a:lnSpc>
                <a:spcPct val="150000"/>
              </a:lnSpc>
              <a:spcBef>
                <a:spcPts val="480"/>
              </a:spcBef>
              <a:buNone/>
              <a:defRPr/>
            </a:pPr>
            <a:r>
              <a:rPr lang="es-CL" sz="2100"/>
              <a:t>	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YRYTJxHpQH75Qyqhx96TzTyQwgekQmDqFs4VpzQbOjxgyDB9f8o8GJ5bwwW7Js18P5PywLYZW5cnrCsVRXcixWCJHb4UhR0f9ytqZjiV2Ze0kVJj5EBlr8DU1l_5HODdwn68Uvafo5I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3002641" y="1258443"/>
            <a:ext cx="2257850" cy="22627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 sz="2800" dirty="0"/>
              <a:t>Fragmentación por afinidad de atributos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5"/>
          <p:cNvPicPr>
            <a:picLocks noChangeAspect="1"/>
          </p:cNvPicPr>
          <p:nvPr/>
        </p:nvPicPr>
        <p:blipFill>
          <a:blip r:embed="rId2"/>
          <a:srcRect t="3529"/>
          <a:stretch/>
        </p:blipFill>
        <p:spPr bwMode="auto">
          <a:xfrm>
            <a:off x="3851920" y="1944507"/>
            <a:ext cx="5249657" cy="2778372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5556444" cy="3162596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Matriz de afinidad de atributos:</a:t>
            </a:r>
            <a:endParaRPr/>
          </a:p>
          <a:p>
            <a:pPr marL="9398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s-ES" sz="1800">
                <a:solidFill>
                  <a:srgbClr val="100700"/>
                </a:solidFill>
              </a:rPr>
              <a:t>Repetir la clave en todos los fragmentos.</a:t>
            </a:r>
            <a:endParaRPr/>
          </a:p>
          <a:p>
            <a:pPr marL="9398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s-ES" sz="1800">
              <a:solidFill>
                <a:srgbClr val="100700"/>
              </a:solidFill>
            </a:endParaRPr>
          </a:p>
          <a:p>
            <a:pPr marL="9398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800">
                <a:solidFill>
                  <a:srgbClr val="100700"/>
                </a:solidFill>
              </a:rPr>
              <a:t>Agrupar atributos por afinidad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¿Cómo decider </a:t>
            </a:r>
            <a:endParaRPr/>
          </a:p>
          <a:p>
            <a:pPr marL="1054100" lvl="2" indent="0">
              <a:lnSpc>
                <a:spcPct val="150000"/>
              </a:lnSpc>
              <a:spcBef>
                <a:spcPts val="600"/>
              </a:spcBef>
              <a:buNone/>
              <a:defRPr/>
            </a:pPr>
            <a:r>
              <a:rPr lang="en-US" sz="1800">
                <a:solidFill>
                  <a:srgbClr val="100700"/>
                </a:solidFill>
              </a:rPr>
              <a:t>       que atributos agrupar?</a:t>
            </a:r>
            <a:endParaRPr/>
          </a:p>
          <a:p>
            <a:pPr marL="1054100" lvl="2" indent="0">
              <a:buNone/>
              <a:defRPr/>
            </a:pPr>
            <a:br>
              <a:rPr lang="en-US"/>
            </a:br>
            <a:br>
              <a:rPr lang="en-US"/>
            </a:br>
            <a:endParaRPr lang="es-PE"/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26720" y="1702691"/>
            <a:ext cx="180022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2"/>
              <p:cNvSpPr>
                <a:spLocks noGrp="1"/>
              </p:cNvSpPr>
              <p:nvPr>
                <p:ph type="body" idx="1"/>
              </p:nvPr>
            </p:nvSpPr>
            <p:spPr bwMode="auto">
              <a:xfrm>
                <a:off x="311700" y="850007"/>
                <a:ext cx="8520600" cy="1903952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s-PE" b="1">
                    <a:solidFill>
                      <a:srgbClr val="000000"/>
                    </a:solidFill>
                  </a:rPr>
                  <a:t>Matriz de afinidad de atributos:</a:t>
                </a:r>
                <a:endParaRPr/>
              </a:p>
              <a:p>
                <a:pPr lvl="1"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Paso 1: Construir la matriz de uso a partir de las consultas {q1, q2,…}</a:t>
                </a:r>
                <a:endParaRPr/>
              </a:p>
              <a:p>
                <a:pPr lvl="2"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800" b="0" i="0">
                            <a:solidFill>
                              <a:srgbClr val="100700"/>
                            </a:solidFill>
                            <a:latin typeface="Cambria Math"/>
                          </a:rPr>
                          <m:t>u</m:t>
                        </m:r>
                        <m:r>
                          <a:rPr lang="es-PE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𝑠𝑒</m:t>
                        </m:r>
                        <m:d>
                          <m:dPr>
                            <m:ctrlP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sz="1800" b="0" i="1">
                                    <a:solidFill>
                                      <a:srgbClr val="100700"/>
                                    </a:solidFill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800" b="0" i="1">
                                    <a:solidFill>
                                      <a:srgbClr val="100700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>
                                    <a:solidFill>
                                      <a:srgbClr val="100700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>
                                    <a:solidFill>
                                      <a:srgbClr val="1007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b="0" i="1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𝑠𝑖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𝑒𝑠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𝑟𝑒𝑓𝑒𝑟𝑒𝑛𝑐𝑖𝑎𝑑𝑜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𝑝𝑜𝑟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  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𝑒𝑛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𝑜𝑡𝑟𝑜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𝑐𝑎𝑠𝑜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endParaRPr lang="es-PE"/>
              </a:p>
            </p:txBody>
          </p:sp>
        </mc:Choice>
        <mc:Fallback xmlns="">
          <p:sp>
            <p:nvSpPr>
              <p:cNvPr id="5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311700" y="850007"/>
                <a:ext cx="8520600" cy="1903952"/>
              </a:xfrm>
              <a:blipFill>
                <a:blip r:embed="rId2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257303" y="2894544"/>
            <a:ext cx="2230028" cy="19892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2"/>
              <p:cNvSpPr>
                <a:spLocks noGrp="1"/>
              </p:cNvSpPr>
              <p:nvPr>
                <p:ph type="body" idx="1"/>
              </p:nvPr>
            </p:nvSpPr>
            <p:spPr bwMode="auto">
              <a:xfrm>
                <a:off x="311700" y="850007"/>
                <a:ext cx="7860700" cy="4135363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s-PE" b="1">
                    <a:solidFill>
                      <a:srgbClr val="000000"/>
                    </a:solidFill>
                  </a:rPr>
                  <a:t>Matriz de afinidad de atributos:</a:t>
                </a:r>
                <a:endParaRPr/>
              </a:p>
              <a:p>
                <a:pPr lvl="1"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Paso 2: necesitamos otra matriz para incluir la frecuencia de ejecución de la consulta (por las distintas aplicaciones):</a:t>
                </a:r>
                <a:endParaRPr/>
              </a:p>
              <a:p>
                <a:pPr marL="596900" lvl="1" indent="0">
                  <a:buNone/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800" b="0" i="1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𝐴𝑓𝑓</m:t>
                          </m:r>
                          <m:d>
                            <m:dPr>
                              <m:ctrlP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sz="1800" i="1">
                                      <a:solidFill>
                                        <a:srgbClr val="1007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1800" b="0" i="1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𝑢𝑠𝑒</m:t>
                              </m:r>
                              <m:d>
                                <m:dPr>
                                  <m:ctrlP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s-ES" sz="1800" b="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1 </m:t>
                              </m:r>
                              <m: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  <a:ea typeface="Cambria Math"/>
                                </a:rPr>
                                <m:t>∧</m:t>
                              </m:r>
                              <m: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  <a:ea typeface="Cambria Math"/>
                                </a:rPr>
                                <m:t>𝑢𝑠𝑒</m:t>
                              </m:r>
                              <m:d>
                                <m:dPr>
                                  <m:ctrlP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s-ES" sz="1800" b="0" i="1">
                                  <a:solidFill>
                                    <a:srgbClr val="1007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∀</m:t>
                                  </m:r>
                                  <m: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80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𝑟𝑒𝑓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S" sz="1800" b="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rgbClr val="1007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  <a:cs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rgbClr val="100700"/>
                                              </a:solidFill>
                                              <a:latin typeface="Cambria Math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1007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800" b="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𝑎𝑐𝑐</m:t>
                                      </m:r>
                                    </m:e>
                                    <m:sub>
                                      <m:r>
                                        <a:rPr lang="es-ES" sz="1800" b="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1007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sz="1800" b="0" i="1">
                                      <a:solidFill>
                                        <a:srgbClr val="1007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oMath>
                      </m:oMathPara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endParaRPr lang="es-PE" sz="1800">
                  <a:solidFill>
                    <a:srgbClr val="100700"/>
                  </a:solidFill>
                </a:endParaRPr>
              </a:p>
              <a:p>
                <a:pPr lvl="1">
                  <a:spcBef>
                    <a:spcPts val="600"/>
                  </a:spcBef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En donde:</a:t>
                </a:r>
                <a:endParaRPr/>
              </a:p>
              <a:p>
                <a:pPr lvl="2">
                  <a:lnSpc>
                    <a:spcPct val="100000"/>
                  </a:lnSpc>
                  <a:spcBef>
                    <a:spcPts val="600"/>
                  </a:spcBef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s-PE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s-PE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)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 indica el número de accesos a los atributos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s-PE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s-PE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)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 por la consulta 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 en el sitio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𝑙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. </a:t>
                </a:r>
                <a:endParaRPr lang="es-ES" sz="1800" i="1">
                  <a:solidFill>
                    <a:srgbClr val="100700"/>
                  </a:solidFill>
                  <a:latin typeface="Cambria Math"/>
                </a:endParaRPr>
              </a:p>
              <a:p>
                <a:pPr lvl="2">
                  <a:lnSpc>
                    <a:spcPct val="100000"/>
                  </a:lnSpc>
                  <a:spcBef>
                    <a:spcPts val="600"/>
                  </a:spcBef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𝑎𝑐𝑐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s-PE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)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 indica la frecuencia de ejecución de la consulta 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 en el sitio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𝑙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. </a:t>
                </a:r>
                <a:endParaRPr/>
              </a:p>
              <a:p>
                <a:pPr lvl="1">
                  <a:defRPr/>
                </a:pPr>
                <a:endParaRPr lang="es-PE" sz="1800">
                  <a:solidFill>
                    <a:srgbClr val="100700"/>
                  </a:solidFill>
                </a:endParaRPr>
              </a:p>
              <a:p>
                <a:pPr lvl="1">
                  <a:defRPr/>
                </a:pPr>
                <a:endParaRPr lang="es-PE" sz="180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5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311700" y="850007"/>
                <a:ext cx="7860700" cy="4135363"/>
              </a:xfrm>
              <a:blipFill>
                <a:blip r:embed="rId2"/>
                <a:stretch>
                  <a:fillRect l="-465" r="-7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2"/>
              <p:cNvSpPr>
                <a:spLocks noGrp="1"/>
              </p:cNvSpPr>
              <p:nvPr>
                <p:ph type="body" idx="1"/>
              </p:nvPr>
            </p:nvSpPr>
            <p:spPr bwMode="auto">
              <a:xfrm>
                <a:off x="311700" y="850007"/>
                <a:ext cx="7737894" cy="4135363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s-PE" b="1">
                    <a:solidFill>
                      <a:srgbClr val="000000"/>
                    </a:solidFill>
                  </a:rPr>
                  <a:t>Matriz de afinidad de atributos:</a:t>
                </a:r>
                <a:endParaRPr/>
              </a:p>
              <a:p>
                <a:pPr lvl="1"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Ejemplo:</a:t>
                </a:r>
                <a:endParaRPr/>
              </a:p>
              <a:p>
                <a:pPr lvl="2">
                  <a:defRPr/>
                </a:pPr>
                <a:r>
                  <a:rPr lang="en-US" sz="1600">
                    <a:solidFill>
                      <a:srgbClr val="100700"/>
                    </a:solidFill>
                    <a:latin typeface="Open Sans"/>
                    <a:ea typeface="Open Sans"/>
                    <a:cs typeface="Open Sans"/>
                  </a:rPr>
                  <a:t>Sea 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16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s-PE" sz="16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PE" sz="1600" i="1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100700"/>
                                    </a:solidFill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100700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s-PE" sz="1600" b="0" i="0">
                            <a:solidFill>
                              <a:srgbClr val="100700"/>
                            </a:solidFill>
                            <a:latin typeface="Cambria Math"/>
                          </a:rPr>
                          <m:t>=1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n-US" sz="1600">
                    <a:solidFill>
                      <a:srgbClr val="100700"/>
                    </a:solidFill>
                    <a:latin typeface="Open Sans"/>
                    <a:ea typeface="Open Sans"/>
                    <a:cs typeface="Open Sans"/>
                  </a:rPr>
                  <a:t>  para todo 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16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n-US" sz="1600">
                    <a:solidFill>
                      <a:srgbClr val="100700"/>
                    </a:solidFill>
                    <a:latin typeface="Open Sans"/>
                    <a:ea typeface="Open Sans"/>
                    <a:cs typeface="Open Sans"/>
                  </a:rPr>
                  <a:t> en el sitio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𝑙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n-US" sz="1600">
                    <a:solidFill>
                      <a:srgbClr val="100700"/>
                    </a:solidFill>
                    <a:latin typeface="Open Sans"/>
                    <a:ea typeface="Open Sans"/>
                    <a:cs typeface="Open Sans"/>
                  </a:rPr>
                  <a:t>. La frecuencia de ejecución es:</a:t>
                </a:r>
                <a:endParaRPr/>
              </a:p>
              <a:p>
                <a:pPr lvl="2">
                  <a:defRPr/>
                </a:pPr>
                <a:endParaRPr lang="es-PE" sz="1800">
                  <a:solidFill>
                    <a:srgbClr val="100700"/>
                  </a:solidFill>
                </a:endParaRPr>
              </a:p>
              <a:p>
                <a:pPr lvl="2">
                  <a:defRPr/>
                </a:pPr>
                <a:endParaRPr lang="es-PE" sz="1800">
                  <a:solidFill>
                    <a:srgbClr val="100700"/>
                  </a:solidFill>
                </a:endParaRPr>
              </a:p>
              <a:p>
                <a:pPr marL="1054100" lvl="2" indent="0">
                  <a:buNone/>
                  <a:defRPr/>
                </a:pPr>
                <a:endParaRPr lang="es-PE" sz="1800">
                  <a:solidFill>
                    <a:srgbClr val="100700"/>
                  </a:solidFill>
                </a:endParaRPr>
              </a:p>
              <a:p>
                <a:pPr lvl="2"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𝑎𝑓𝑓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𝐴</m:t>
                            </m:r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1,</m:t>
                            </m:r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𝐴</m:t>
                            </m:r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= </m:t>
                        </m:r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𝑎𝑐𝑐</m:t>
                        </m:r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1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𝑞</m:t>
                            </m:r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+ </m:t>
                        </m:r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𝑎𝑐𝑐</m:t>
                        </m:r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2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𝑞</m:t>
                            </m:r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+ </m:t>
                        </m:r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𝑎𝑐𝑐</m:t>
                        </m:r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3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𝑞</m:t>
                            </m:r>
                            <m:r>
                              <a:rPr lang="en-US" sz="1800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= 45</m:t>
                        </m:r>
                        <m:r>
                          <a:rPr lang="es-PE" sz="18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,    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n-US" sz="1800">
                    <a:solidFill>
                      <a:srgbClr val="100700"/>
                    </a:solidFill>
                  </a:rPr>
                  <a:t>dado que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US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1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n-US" sz="1800">
                    <a:solidFill>
                      <a:srgbClr val="100700"/>
                    </a:solidFill>
                  </a:rPr>
                  <a:t> que es la única consulta que accede a ambos atributos. </a:t>
                </a:r>
                <a:endParaRPr/>
              </a:p>
              <a:p>
                <a:pPr marL="1054100" lvl="2" indent="0">
                  <a:buNone/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     </m:t>
                          </m:r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𝑎𝑓𝑓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007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r>
                                <a:rPr lang="es-E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r>
                                <a:rPr lang="es-E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</m:d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= </m:t>
                          </m:r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𝑎𝑐𝑐</m:t>
                          </m:r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007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𝑞</m:t>
                              </m:r>
                              <m:r>
                                <a:rPr lang="es-E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+ </m:t>
                          </m:r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𝑎𝑐𝑐</m:t>
                          </m:r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007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𝑞</m:t>
                              </m:r>
                              <m:r>
                                <a:rPr lang="es-E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+ </m:t>
                          </m:r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𝑎𝑐𝑐</m:t>
                          </m:r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3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1007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𝑞</m:t>
                              </m:r>
                              <m:r>
                                <a:rPr lang="es-ES" sz="1800">
                                  <a:solidFill>
                                    <a:srgbClr val="10070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  <m:r>
                            <a:rPr lang="en-U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>
                              <a:solidFill>
                                <a:srgbClr val="100700"/>
                              </a:solidFill>
                              <a:latin typeface="Cambria Math"/>
                            </a:rPr>
                            <m:t>75</m:t>
                          </m:r>
                        </m:oMath>
                      </m:oMathPara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endParaRPr lang="es-PE" sz="180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5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311700" y="850007"/>
                <a:ext cx="7737894" cy="4135363"/>
              </a:xfrm>
              <a:blipFill>
                <a:blip r:embed="rId2"/>
                <a:stretch>
                  <a:fillRect l="-473" r="-78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3"/>
          <p:cNvPicPr>
            <a:picLocks noChangeAspect="1"/>
          </p:cNvPicPr>
          <p:nvPr/>
        </p:nvPicPr>
        <p:blipFill>
          <a:blip r:embed="rId3"/>
          <a:srcRect t="5116"/>
          <a:stretch/>
        </p:blipFill>
        <p:spPr bwMode="auto">
          <a:xfrm>
            <a:off x="1763687" y="2571750"/>
            <a:ext cx="6153149" cy="9851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1293118"/>
          </a:xfrm>
        </p:spPr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Matriz de afinidad de atributos: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100700"/>
                </a:solidFill>
              </a:rPr>
              <a:t>Entonces la matriz quedaría de la siguiente forma:</a:t>
            </a:r>
            <a:endParaRPr/>
          </a:p>
          <a:p>
            <a:pPr marL="1054100" lvl="2" indent="0">
              <a:buNone/>
              <a:defRPr/>
            </a:pPr>
            <a:endParaRPr lang="es-PE" sz="1800">
              <a:solidFill>
                <a:srgbClr val="100700"/>
              </a:solidFill>
            </a:endParaRP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656909" y="2143125"/>
            <a:ext cx="5830031" cy="2090011"/>
          </a:xfrm>
          <a:prstGeom prst="rect">
            <a:avLst/>
          </a:prstGeom>
        </p:spPr>
      </p:pic>
      <p:sp>
        <p:nvSpPr>
          <p:cNvPr id="7" name="Rectángulo 5"/>
          <p:cNvSpPr/>
          <p:nvPr/>
        </p:nvSpPr>
        <p:spPr bwMode="auto">
          <a:xfrm>
            <a:off x="2162424" y="428892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>
                <a:solidFill>
                  <a:srgbClr val="100700"/>
                </a:solidFill>
              </a:rPr>
              <a:t>matriz de uso</a:t>
            </a:r>
            <a:endParaRPr lang="es-PE" sz="1800"/>
          </a:p>
        </p:txBody>
      </p:sp>
      <p:sp>
        <p:nvSpPr>
          <p:cNvPr id="8" name="Rectángulo 6"/>
          <p:cNvSpPr/>
          <p:nvPr/>
        </p:nvSpPr>
        <p:spPr bwMode="auto">
          <a:xfrm>
            <a:off x="5316552" y="4288929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>
                <a:solidFill>
                  <a:srgbClr val="100700"/>
                </a:solidFill>
              </a:rPr>
              <a:t>matriz de afinidad</a:t>
            </a:r>
            <a:endParaRPr lang="es-PE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3198118"/>
          </a:xfrm>
        </p:spPr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Matriz de afinidad de atributos:</a:t>
            </a:r>
            <a:endParaRPr/>
          </a:p>
          <a:p>
            <a:pPr lvl="1" algn="just">
              <a:defRPr/>
            </a:pPr>
            <a:r>
              <a:rPr lang="es-PE" sz="1800">
                <a:solidFill>
                  <a:srgbClr val="100700"/>
                </a:solidFill>
              </a:rPr>
              <a:t>Paso 3: reordenar los atributos permutando filas y columnas para maximizar la medida de afinidad global. Como resultado se obtendrá la matriz de afinidad agrupada. </a:t>
            </a:r>
            <a:endParaRPr/>
          </a:p>
          <a:p>
            <a:pPr lvl="1">
              <a:defRPr/>
            </a:pPr>
            <a:endParaRPr lang="es-PE" sz="1800">
              <a:solidFill>
                <a:srgbClr val="100700"/>
              </a:solidFill>
            </a:endParaRPr>
          </a:p>
        </p:txBody>
      </p:sp>
      <p:sp>
        <p:nvSpPr>
          <p:cNvPr id="6" name="Rectángulo 3"/>
          <p:cNvSpPr/>
          <p:nvPr/>
        </p:nvSpPr>
        <p:spPr bwMode="auto">
          <a:xfrm>
            <a:off x="1186911" y="2744340"/>
            <a:ext cx="6760882" cy="5232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i="1" dirty="0"/>
              <a:t>S. </a:t>
            </a:r>
            <a:r>
              <a:rPr lang="en-US" i="1" dirty="0" err="1"/>
              <a:t>Navathe</a:t>
            </a:r>
            <a:r>
              <a:rPr lang="en-US" i="1" dirty="0"/>
              <a:t>, S. </a:t>
            </a:r>
            <a:r>
              <a:rPr lang="en-US" i="1" dirty="0" err="1"/>
              <a:t>Ceri</a:t>
            </a:r>
            <a:r>
              <a:rPr lang="en-US" i="1" dirty="0"/>
              <a:t>, G. </a:t>
            </a:r>
            <a:r>
              <a:rPr lang="en-US" i="1" dirty="0" err="1"/>
              <a:t>Wiederhold</a:t>
            </a:r>
            <a:r>
              <a:rPr lang="en-US" i="1" dirty="0"/>
              <a:t>, J. Dou. Vertical partitioning algorithms for database design. ACM Trans. Database Syst., 9 (4) (1984), p. 680710</a:t>
            </a:r>
            <a:endParaRPr lang="es-PE" i="1" dirty="0"/>
          </a:p>
        </p:txBody>
      </p:sp>
      <p:sp>
        <p:nvSpPr>
          <p:cNvPr id="7" name="CuadroTexto 6"/>
          <p:cNvSpPr txBox="1"/>
          <p:nvPr/>
        </p:nvSpPr>
        <p:spPr bwMode="auto">
          <a:xfrm>
            <a:off x="1047809" y="4016411"/>
            <a:ext cx="6937337" cy="70494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dirty="0"/>
              <a:t>Bond Energy Algorithm </a:t>
            </a:r>
          </a:p>
          <a:p>
            <a:pPr>
              <a:defRPr/>
            </a:pPr>
            <a:r>
              <a:rPr lang="es-PE" sz="1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https://github.com/maksimt/bond_energy_algorithm_python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1893194"/>
          </a:xfrm>
        </p:spPr>
        <p:txBody>
          <a:bodyPr/>
          <a:lstStyle/>
          <a:p>
            <a:pPr>
              <a:defRPr/>
            </a:pPr>
            <a:r>
              <a:rPr lang="es-PE" sz="1800">
                <a:solidFill>
                  <a:srgbClr val="000000"/>
                </a:solidFill>
              </a:rPr>
              <a:t>Ejemplo: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rcRect l="5445" t="4551" r="489"/>
          <a:stretch/>
        </p:blipFill>
        <p:spPr bwMode="auto">
          <a:xfrm>
            <a:off x="989703" y="1291068"/>
            <a:ext cx="6669742" cy="35012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3198118"/>
          </a:xfrm>
        </p:spPr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Matriz de afinidad de atributos: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100700"/>
                </a:solidFill>
              </a:rPr>
              <a:t>Determinar el orden de A3</a:t>
            </a:r>
            <a:endParaRPr/>
          </a:p>
          <a:p>
            <a:pPr lvl="1">
              <a:defRPr/>
            </a:pPr>
            <a:endParaRPr lang="es-PE" sz="1800">
              <a:solidFill>
                <a:srgbClr val="100700"/>
              </a:solidFill>
            </a:endParaRP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37620" y="1825429"/>
            <a:ext cx="5176838" cy="814221"/>
          </a:xfrm>
          <a:prstGeom prst="rect">
            <a:avLst/>
          </a:prstGeom>
        </p:spPr>
      </p:pic>
      <p:sp>
        <p:nvSpPr>
          <p:cNvPr id="7" name="Rectángulo 5"/>
          <p:cNvSpPr/>
          <p:nvPr/>
        </p:nvSpPr>
        <p:spPr bwMode="auto">
          <a:xfrm>
            <a:off x="539552" y="2777083"/>
            <a:ext cx="7313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600" dirty="0" err="1"/>
              <a:t>Fijamos</a:t>
            </a:r>
            <a:r>
              <a:rPr lang="pt-BR" sz="1600" dirty="0"/>
              <a:t> A1, A2, y </a:t>
            </a:r>
            <a:r>
              <a:rPr lang="pt-BR" sz="1600" dirty="0" err="1"/>
              <a:t>comenzamos</a:t>
            </a:r>
            <a:r>
              <a:rPr lang="pt-BR" sz="1600" dirty="0"/>
              <a:t> </a:t>
            </a:r>
            <a:r>
              <a:rPr lang="pt-BR" sz="1600" dirty="0" err="1"/>
              <a:t>el</a:t>
            </a:r>
            <a:r>
              <a:rPr lang="pt-BR" sz="1600" dirty="0"/>
              <a:t> </a:t>
            </a:r>
            <a:r>
              <a:rPr lang="pt-BR" sz="1600" dirty="0" err="1"/>
              <a:t>analisis</a:t>
            </a:r>
            <a:r>
              <a:rPr lang="pt-BR" sz="1600" dirty="0"/>
              <a:t> desde A3</a:t>
            </a:r>
            <a:endParaRPr dirty="0"/>
          </a:p>
          <a:p>
            <a:pPr algn="ctr">
              <a:defRPr/>
            </a:pPr>
            <a:r>
              <a:rPr lang="pt-BR" sz="1600" dirty="0" err="1"/>
              <a:t>Cont</a:t>
            </a:r>
            <a:r>
              <a:rPr lang="pt-BR" sz="1600" dirty="0"/>
              <a:t>(A0,</a:t>
            </a:r>
            <a:r>
              <a:rPr lang="pt-BR" sz="1600" b="1" dirty="0"/>
              <a:t>A3,A1</a:t>
            </a:r>
            <a:r>
              <a:rPr lang="pt-BR" sz="1600" dirty="0"/>
              <a:t>) = 8820      </a:t>
            </a:r>
            <a:r>
              <a:rPr lang="pt-BR" sz="1600" dirty="0" err="1"/>
              <a:t>Cont</a:t>
            </a:r>
            <a:r>
              <a:rPr lang="pt-BR" sz="1600" dirty="0"/>
              <a:t>(</a:t>
            </a:r>
            <a:r>
              <a:rPr lang="pt-BR" sz="1600" b="1" dirty="0"/>
              <a:t>A1,A3,A2</a:t>
            </a:r>
            <a:r>
              <a:rPr lang="pt-BR" sz="1600" dirty="0"/>
              <a:t>) = </a:t>
            </a:r>
            <a:r>
              <a:rPr lang="pt-BR" sz="1600" b="1" dirty="0"/>
              <a:t>10150</a:t>
            </a:r>
            <a:r>
              <a:rPr lang="pt-BR" sz="1600" dirty="0"/>
              <a:t>         </a:t>
            </a:r>
            <a:r>
              <a:rPr lang="pt-BR" sz="1600" dirty="0" err="1"/>
              <a:t>Cont</a:t>
            </a:r>
            <a:r>
              <a:rPr lang="pt-BR" sz="1600" dirty="0"/>
              <a:t>(</a:t>
            </a:r>
            <a:r>
              <a:rPr lang="pt-BR" sz="1600" b="1" dirty="0"/>
              <a:t>A2,A3</a:t>
            </a:r>
            <a:r>
              <a:rPr lang="pt-BR" sz="1600" dirty="0"/>
              <a:t>,A5) = 1780</a:t>
            </a:r>
            <a:endParaRPr dirty="0"/>
          </a:p>
        </p:txBody>
      </p:sp>
      <p:sp>
        <p:nvSpPr>
          <p:cNvPr id="8" name="Rectángulo 6"/>
          <p:cNvSpPr/>
          <p:nvPr/>
        </p:nvSpPr>
        <p:spPr bwMode="auto">
          <a:xfrm>
            <a:off x="755576" y="3499026"/>
            <a:ext cx="7416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/>
              <a:t>Dado que Cont(A1, A3, A2) es el más grande, entonces [A1 , A3, A2] es el mejor orden.</a:t>
            </a:r>
            <a:endParaRPr lang="es-PE" sz="1600"/>
          </a:p>
        </p:txBody>
      </p:sp>
      <p:sp>
        <p:nvSpPr>
          <p:cNvPr id="9" name="Rectángulo 7"/>
          <p:cNvSpPr/>
          <p:nvPr/>
        </p:nvSpPr>
        <p:spPr bwMode="auto">
          <a:xfrm>
            <a:off x="1138125" y="4056735"/>
            <a:ext cx="2024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>
                <a:solidFill>
                  <a:srgbClr val="FF0000"/>
                </a:solidFill>
              </a:rPr>
              <a:t>Condición de contorno: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8"/>
              <p:cNvSpPr/>
              <p:nvPr/>
            </p:nvSpPr>
            <p:spPr bwMode="auto">
              <a:xfrm>
                <a:off x="2099781" y="4391437"/>
                <a:ext cx="60726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𝑎𝑓𝑓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0,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𝐴𝑗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)=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𝑎𝑓𝑓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𝐴𝑖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,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0)=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𝑎𝑓𝑓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𝐴𝑛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+1,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𝐴𝑗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𝑎𝑓𝑓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𝐴𝑖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,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𝐴𝑛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+1)=0</m:t>
                          </m:r>
                        </m:oMath>
                      </m:oMathPara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endParaRPr lang="es-PE" sz="1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9781" y="4391437"/>
                <a:ext cx="6072619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5334"/>
              </p:ext>
            </p:extLst>
          </p:nvPr>
        </p:nvGraphicFramePr>
        <p:xfrm>
          <a:off x="6444208" y="136930"/>
          <a:ext cx="2376265" cy="1508350"/>
        </p:xfrm>
        <a:graphic>
          <a:graphicData uri="http://schemas.openxmlformats.org/drawingml/2006/table">
            <a:tbl>
              <a:tblPr firstRow="1" firstCol="1" bandRow="1">
                <a:tableStyleId>{F0E3BC6D-55F2-585C-20A0-583CA723AA84}</a:tableStyleId>
              </a:tblPr>
              <a:tblGrid>
                <a:gridCol w="475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A1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/>
                        <a:t>A3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/>
                        <a:t>A2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A4</a:t>
                      </a:r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A1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45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45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/>
                        <a:t>A2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/>
                        <a:t>A3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45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53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A4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75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Imagen 4"/>
          <p:cNvPicPr>
            <a:picLocks noChangeAspect="1"/>
          </p:cNvPicPr>
          <p:nvPr/>
        </p:nvPicPr>
        <p:blipFill>
          <a:blip r:embed="rId4"/>
          <a:srcRect l="53707"/>
          <a:stretch/>
        </p:blipFill>
        <p:spPr bwMode="auto">
          <a:xfrm>
            <a:off x="4355976" y="121126"/>
            <a:ext cx="1944216" cy="15055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3198118"/>
          </a:xfrm>
        </p:spPr>
        <p:txBody>
          <a:bodyPr/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Matriz de afinidad de atributos:</a:t>
            </a:r>
            <a:endParaRPr dirty="0"/>
          </a:p>
          <a:p>
            <a:pPr lvl="1">
              <a:defRPr/>
            </a:pPr>
            <a:r>
              <a:rPr lang="es-PE" sz="1800" dirty="0">
                <a:solidFill>
                  <a:srgbClr val="100700"/>
                </a:solidFill>
              </a:rPr>
              <a:t>Determinar el orden de A3</a:t>
            </a:r>
            <a:endParaRPr dirty="0"/>
          </a:p>
          <a:p>
            <a:pPr lvl="1">
              <a:defRPr/>
            </a:pPr>
            <a:endParaRPr lang="es-PE" sz="1800" dirty="0">
              <a:solidFill>
                <a:srgbClr val="1007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228850" y="2101279"/>
            <a:ext cx="2514600" cy="2009531"/>
          </a:xfrm>
          <a:prstGeom prst="rect">
            <a:avLst/>
          </a:prstGeom>
        </p:spPr>
      </p:pic>
      <p:sp>
        <p:nvSpPr>
          <p:cNvPr id="7" name="Rectángulo 9"/>
          <p:cNvSpPr/>
          <p:nvPr/>
        </p:nvSpPr>
        <p:spPr bwMode="auto">
          <a:xfrm>
            <a:off x="4992335" y="2449066"/>
            <a:ext cx="3039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/>
              <a:t>[A1 , A3, A2] es el mejor orden.</a:t>
            </a:r>
            <a:endParaRPr lang="es-PE" sz="1600"/>
          </a:p>
        </p:txBody>
      </p:sp>
      <p:sp>
        <p:nvSpPr>
          <p:cNvPr id="8" name="Rectángulo 5"/>
          <p:cNvSpPr/>
          <p:nvPr/>
        </p:nvSpPr>
        <p:spPr bwMode="auto">
          <a:xfrm>
            <a:off x="395536" y="4293493"/>
            <a:ext cx="7653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dirty="0" err="1"/>
              <a:t>Cont</a:t>
            </a:r>
            <a:r>
              <a:rPr lang="pt-BR" dirty="0"/>
              <a:t>(A0,</a:t>
            </a:r>
            <a:r>
              <a:rPr lang="pt-BR" b="1" dirty="0"/>
              <a:t>A4,A1</a:t>
            </a:r>
            <a:r>
              <a:rPr lang="pt-BR" dirty="0"/>
              <a:t>) =          </a:t>
            </a:r>
            <a:r>
              <a:rPr lang="pt-BR" dirty="0" err="1"/>
              <a:t>Cont</a:t>
            </a:r>
            <a:r>
              <a:rPr lang="pt-BR" dirty="0"/>
              <a:t>(</a:t>
            </a:r>
            <a:r>
              <a:rPr lang="pt-BR" b="1" dirty="0"/>
              <a:t>A1,A4,A3</a:t>
            </a:r>
            <a:r>
              <a:rPr lang="pt-BR" dirty="0"/>
              <a:t>) =          </a:t>
            </a:r>
            <a:r>
              <a:rPr lang="pt-BR" dirty="0" err="1"/>
              <a:t>Cont</a:t>
            </a:r>
            <a:r>
              <a:rPr lang="pt-BR" dirty="0"/>
              <a:t>(</a:t>
            </a:r>
            <a:r>
              <a:rPr lang="pt-BR" b="1" dirty="0"/>
              <a:t>A3,A4,A2</a:t>
            </a:r>
            <a:r>
              <a:rPr lang="pt-BR" dirty="0"/>
              <a:t>) =        </a:t>
            </a:r>
            <a:r>
              <a:rPr lang="pt-BR" dirty="0" err="1"/>
              <a:t>Cont</a:t>
            </a:r>
            <a:r>
              <a:rPr lang="pt-BR" dirty="0"/>
              <a:t>(</a:t>
            </a:r>
            <a:r>
              <a:rPr lang="pt-BR" b="1" dirty="0"/>
              <a:t>A2,A4</a:t>
            </a:r>
            <a:r>
              <a:rPr lang="pt-BR" dirty="0"/>
              <a:t>,A5) =</a:t>
            </a:r>
            <a:endParaRPr dirty="0"/>
          </a:p>
        </p:txBody>
      </p:sp>
      <p:pic>
        <p:nvPicPr>
          <p:cNvPr id="9" name="Imagen 4"/>
          <p:cNvPicPr>
            <a:picLocks noChangeAspect="1"/>
          </p:cNvPicPr>
          <p:nvPr/>
        </p:nvPicPr>
        <p:blipFill>
          <a:blip r:embed="rId3"/>
          <a:srcRect l="53707"/>
          <a:stretch/>
        </p:blipFill>
        <p:spPr bwMode="auto">
          <a:xfrm>
            <a:off x="4355976" y="121126"/>
            <a:ext cx="1944216" cy="1505580"/>
          </a:xfrm>
          <a:prstGeom prst="rect">
            <a:avLst/>
          </a:prstGeom>
        </p:spPr>
      </p:pic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0A04150F-B9ED-44EB-B322-A0302009C73A}"/>
              </a:ext>
            </a:extLst>
          </p:cNvPr>
          <p:cNvGraphicFramePr>
            <a:graphicFrameLocks noGrp="1"/>
          </p:cNvGraphicFramePr>
          <p:nvPr/>
        </p:nvGraphicFramePr>
        <p:xfrm>
          <a:off x="6444208" y="136930"/>
          <a:ext cx="2376265" cy="1508350"/>
        </p:xfrm>
        <a:graphic>
          <a:graphicData uri="http://schemas.openxmlformats.org/drawingml/2006/table">
            <a:tbl>
              <a:tblPr firstRow="1" firstCol="1" bandRow="1">
                <a:tableStyleId>{F0E3BC6D-55F2-585C-20A0-583CA723AA84}</a:tableStyleId>
              </a:tblPr>
              <a:tblGrid>
                <a:gridCol w="475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A1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A3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A2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A4</a:t>
                      </a:r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A1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45</a:t>
                      </a: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45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A2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A3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45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53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/>
                        <a:t>A4</a:t>
                      </a: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75</a:t>
                      </a:r>
                      <a:endParaRPr lang="es-PE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3198118"/>
          </a:xfrm>
        </p:spPr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Matriz de afinidad de atributos: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100700"/>
                </a:solidFill>
              </a:rPr>
              <a:t>Determinar el orden de A4</a:t>
            </a:r>
            <a:endParaRPr/>
          </a:p>
          <a:p>
            <a:pPr lvl="1">
              <a:defRPr/>
            </a:pPr>
            <a:endParaRPr lang="es-PE" sz="1800">
              <a:solidFill>
                <a:srgbClr val="100700"/>
              </a:solidFill>
            </a:endParaRPr>
          </a:p>
        </p:txBody>
      </p:sp>
      <p:sp>
        <p:nvSpPr>
          <p:cNvPr id="6" name="Rectángulo 9"/>
          <p:cNvSpPr/>
          <p:nvPr/>
        </p:nvSpPr>
        <p:spPr bwMode="auto">
          <a:xfrm>
            <a:off x="4801835" y="2459732"/>
            <a:ext cx="29819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/>
              <a:t>[A2, A4, A5] es el mejor orden.</a:t>
            </a:r>
            <a:endParaRPr lang="es-PE" sz="1600"/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43124" y="2094671"/>
            <a:ext cx="2496287" cy="201381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3198118"/>
          </a:xfrm>
        </p:spPr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Matriz de afinidad de atributos: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100700"/>
                </a:solidFill>
              </a:rPr>
              <a:t>Las filas son organizados en el mismo orden que las columnas</a:t>
            </a:r>
            <a:endParaRPr/>
          </a:p>
          <a:p>
            <a:pPr lvl="1">
              <a:defRPr/>
            </a:pPr>
            <a:endParaRPr lang="es-PE" sz="1800">
              <a:solidFill>
                <a:srgbClr val="1007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37271" y="2279682"/>
            <a:ext cx="2606621" cy="2013811"/>
          </a:xfrm>
          <a:prstGeom prst="rect">
            <a:avLst/>
          </a:prstGeom>
        </p:spPr>
      </p:pic>
      <p:sp>
        <p:nvSpPr>
          <p:cNvPr id="7" name="Flecha: a la derecha 6"/>
          <p:cNvSpPr/>
          <p:nvPr/>
        </p:nvSpPr>
        <p:spPr bwMode="auto">
          <a:xfrm>
            <a:off x="3884797" y="3024649"/>
            <a:ext cx="981075" cy="52387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8" name="Rectángulo 7"/>
          <p:cNvSpPr/>
          <p:nvPr/>
        </p:nvSpPr>
        <p:spPr bwMode="auto">
          <a:xfrm>
            <a:off x="5256548" y="4480137"/>
            <a:ext cx="2727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/>
              <a:t>Matriz de afinidad agrupada</a:t>
            </a:r>
            <a:endParaRPr/>
          </a:p>
        </p:txBody>
      </p:sp>
      <p:pic>
        <p:nvPicPr>
          <p:cNvPr id="9" name="Imagen 4"/>
          <p:cNvPicPr>
            <a:picLocks noChangeAspect="1"/>
          </p:cNvPicPr>
          <p:nvPr/>
        </p:nvPicPr>
        <p:blipFill>
          <a:blip r:embed="rId3"/>
          <a:srcRect l="53707"/>
          <a:stretch/>
        </p:blipFill>
        <p:spPr bwMode="auto">
          <a:xfrm>
            <a:off x="978340" y="2279681"/>
            <a:ext cx="2606621" cy="201853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7572668" cy="4045843"/>
          </a:xfrm>
        </p:spPr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Matriz de afinidad de atributos: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100700"/>
                </a:solidFill>
              </a:rPr>
              <a:t>Paso 4: </a:t>
            </a:r>
            <a:r>
              <a:rPr lang="es-ES" sz="1800">
                <a:solidFill>
                  <a:srgbClr val="100700"/>
                </a:solidFill>
              </a:rPr>
              <a:t>encuentre los conjuntos de atributos a los que se accede, en su mayor parte, por distintos conjuntos de aplicaciones (ejecución de consultas).</a:t>
            </a:r>
            <a:endParaRPr/>
          </a:p>
          <a:p>
            <a:pPr lvl="2">
              <a:defRPr/>
            </a:pPr>
            <a:r>
              <a:rPr lang="es-ES" sz="1800">
                <a:solidFill>
                  <a:srgbClr val="100700"/>
                </a:solidFill>
              </a:rPr>
              <a:t>Se busca puntos de división a lo largo de la diagonal de manera que:</a:t>
            </a:r>
            <a:endParaRPr/>
          </a:p>
          <a:p>
            <a:pPr lvl="3">
              <a:defRPr/>
            </a:pPr>
            <a:r>
              <a:rPr lang="es-ES" sz="1800">
                <a:solidFill>
                  <a:srgbClr val="100700"/>
                </a:solidFill>
              </a:rPr>
              <a:t>Se maximicen los accesos totales a un solo fragmento, mientras que</a:t>
            </a:r>
            <a:endParaRPr/>
          </a:p>
          <a:p>
            <a:pPr lvl="3">
              <a:defRPr/>
            </a:pPr>
            <a:r>
              <a:rPr lang="es-ES" sz="1800">
                <a:solidFill>
                  <a:srgbClr val="100700"/>
                </a:solidFill>
              </a:rPr>
              <a:t>Se minimicen los accesos totales a más de un fragmento.</a:t>
            </a:r>
            <a:endParaRPr lang="es-PE" sz="1800">
              <a:solidFill>
                <a:srgbClr val="100700"/>
              </a:solidFill>
            </a:endParaRPr>
          </a:p>
          <a:p>
            <a:pPr lvl="1">
              <a:defRPr/>
            </a:pPr>
            <a:endParaRPr lang="es-PE" sz="1800">
              <a:solidFill>
                <a:srgbClr val="1007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4045843"/>
          </a:xfrm>
        </p:spPr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Matriz de afinidad de atributos:</a:t>
            </a:r>
            <a:endParaRPr/>
          </a:p>
          <a:p>
            <a:pPr lvl="1">
              <a:defRPr/>
            </a:pPr>
            <a:endParaRPr lang="es-PE" sz="1800">
              <a:solidFill>
                <a:srgbClr val="1007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rcRect l="14153" r="17379"/>
          <a:stretch/>
        </p:blipFill>
        <p:spPr bwMode="auto">
          <a:xfrm>
            <a:off x="537209" y="1417320"/>
            <a:ext cx="3665079" cy="297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4"/>
              <p:cNvSpPr/>
              <p:nvPr/>
            </p:nvSpPr>
            <p:spPr bwMode="auto">
              <a:xfrm>
                <a:off x="4753553" y="2111462"/>
                <a:ext cx="3141116" cy="407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2000" b="1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𝒛</m:t>
                        </m:r>
                        <m:r>
                          <a:rPr lang="es-PE" sz="2000" b="1" i="1">
                            <a:solidFill>
                              <a:srgbClr val="100700"/>
                            </a:solidFill>
                            <a:latin typeface="Cambria Math"/>
                          </a:rPr>
                          <m:t> =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2000" b="1">
                    <a:solidFill>
                      <a:srgbClr val="100700"/>
                    </a:solidFill>
                  </a:rPr>
                  <a:t>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2000" b="1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𝑪𝑻𝑨</m:t>
                        </m:r>
                        <m:r>
                          <a:rPr lang="es-PE" sz="2000" b="1" i="1">
                            <a:solidFill>
                              <a:srgbClr val="100700"/>
                            </a:solidFill>
                            <a:latin typeface="Cambria Math"/>
                          </a:rPr>
                          <m:t> ∗ </m:t>
                        </m:r>
                        <m:r>
                          <a:rPr lang="es-PE" sz="2000" b="1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𝑪𝑩𝑨</m:t>
                        </m:r>
                        <m:r>
                          <a:rPr lang="es-PE" sz="2000" b="1" i="1">
                            <a:solidFill>
                              <a:srgbClr val="100700"/>
                            </a:solidFill>
                            <a:latin typeface="Cambria Math"/>
                          </a:rPr>
                          <m:t> − </m:t>
                        </m:r>
                        <m:sSup>
                          <m:sSupPr>
                            <m:ctrlPr>
                              <a:rPr lang="es-PE" sz="2000" b="1" i="1">
                                <a:solidFill>
                                  <a:srgbClr val="1007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pPr>
                          <m:e>
                            <m:r>
                              <a:rPr lang="es-PE" sz="2000" b="1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𝑪𝑶𝑸</m:t>
                            </m:r>
                          </m:e>
                          <m:sup>
                            <m:r>
                              <a:rPr lang="es-PE" sz="2000" b="1" i="1">
                                <a:solidFill>
                                  <a:srgbClr val="1007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endParaRPr lang="es-PE" sz="2000" b="1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7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3553" y="2111462"/>
                <a:ext cx="3141116" cy="407099"/>
              </a:xfrm>
              <a:prstGeom prst="rect">
                <a:avLst/>
              </a:prstGeom>
              <a:blipFill>
                <a:blip r:embed="rId3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5"/>
              <p:cNvSpPr/>
              <p:nvPr/>
            </p:nvSpPr>
            <p:spPr bwMode="auto">
              <a:xfrm>
                <a:off x="4160378" y="2741414"/>
                <a:ext cx="39400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4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𝐶𝑇𝐴</m:t>
                        </m:r>
                        <m:r>
                          <a:rPr lang="es-PE" sz="14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=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400">
                    <a:solidFill>
                      <a:srgbClr val="100700"/>
                    </a:solidFill>
                  </a:rPr>
                  <a:t> </a:t>
                </a:r>
                <a:r>
                  <a:rPr lang="es-ES" sz="1400"/>
                  <a:t>Suma total de afinidad en el cuadrante TA</a:t>
                </a:r>
                <a:endParaRPr lang="es-PE" sz="140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8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60378" y="2741414"/>
                <a:ext cx="3940014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6"/>
              <p:cNvSpPr/>
              <p:nvPr/>
            </p:nvSpPr>
            <p:spPr bwMode="auto">
              <a:xfrm>
                <a:off x="4160378" y="3288525"/>
                <a:ext cx="394001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4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𝐶𝐵𝐴</m:t>
                        </m:r>
                        <m:r>
                          <a:rPr lang="es-PE" sz="14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=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400">
                    <a:solidFill>
                      <a:srgbClr val="100700"/>
                    </a:solidFill>
                  </a:rPr>
                  <a:t> </a:t>
                </a:r>
                <a:r>
                  <a:rPr lang="es-ES" sz="1400"/>
                  <a:t>Suma total de afinidad en  el cuadrante BA</a:t>
                </a:r>
                <a:endParaRPr lang="es-PE" sz="140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9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60378" y="3288525"/>
                <a:ext cx="3940013" cy="307777"/>
              </a:xfrm>
              <a:prstGeom prst="rect">
                <a:avLst/>
              </a:prstGeom>
              <a:blipFill>
                <a:blip r:embed="rId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7"/>
              <p:cNvSpPr/>
              <p:nvPr/>
            </p:nvSpPr>
            <p:spPr bwMode="auto">
              <a:xfrm>
                <a:off x="4189872" y="3803391"/>
                <a:ext cx="43595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4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𝐶𝑂𝑄</m:t>
                        </m:r>
                        <m:r>
                          <a:rPr lang="es-PE" sz="1400" b="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=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400">
                    <a:solidFill>
                      <a:srgbClr val="100700"/>
                    </a:solidFill>
                  </a:rPr>
                  <a:t> </a:t>
                </a:r>
                <a:r>
                  <a:rPr lang="es-ES" sz="1400"/>
                  <a:t>Suma total de afinidad en los cuadrantes restantes</a:t>
                </a:r>
                <a:endParaRPr lang="es-PE" sz="140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0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9872" y="3803391"/>
                <a:ext cx="4359576" cy="523220"/>
              </a:xfrm>
              <a:prstGeom prst="rect">
                <a:avLst/>
              </a:prstGeom>
              <a:blipFill>
                <a:blip r:embed="rId6"/>
                <a:stretch>
                  <a:fillRect l="-420" t="-2326" b="-1046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1"/>
          <p:cNvSpPr txBox="1"/>
          <p:nvPr/>
        </p:nvSpPr>
        <p:spPr bwMode="auto">
          <a:xfrm>
            <a:off x="4941714" y="1658106"/>
            <a:ext cx="3141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488" lvl="3">
              <a:defRPr/>
            </a:pPr>
            <a:r>
              <a:rPr lang="es-ES" sz="1800">
                <a:solidFill>
                  <a:srgbClr val="100700"/>
                </a:solidFill>
              </a:rPr>
              <a:t>Se traduce en maximizar z</a:t>
            </a:r>
            <a:endParaRPr lang="es-E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52159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Matriz de afinidad de atributos:</a:t>
            </a:r>
            <a:endParaRPr/>
          </a:p>
          <a:p>
            <a:pPr marL="596900" lvl="1" indent="0">
              <a:buNone/>
              <a:defRPr/>
            </a:pPr>
            <a:endParaRPr lang="es-PE" sz="1800">
              <a:solidFill>
                <a:srgbClr val="1007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752725" y="1572832"/>
            <a:ext cx="2581275" cy="1997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4"/>
              <p:cNvSpPr/>
              <p:nvPr/>
            </p:nvSpPr>
            <p:spPr bwMode="auto">
              <a:xfrm>
                <a:off x="2038349" y="3876675"/>
                <a:ext cx="18192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PE" sz="20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s-PE" sz="2000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PE" sz="2000" b="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s-PE" sz="2000" b="0" i="1">
                              <a:latin typeface="Cambria Math"/>
                            </a:rPr>
                            <m:t>=[</m:t>
                          </m:r>
                          <m:r>
                            <a:rPr lang="es-PE" sz="2000" b="0" i="1">
                              <a:latin typeface="Cambria Math"/>
                            </a:rPr>
                            <m:t>𝑘</m:t>
                          </m:r>
                          <m:r>
                            <a:rPr lang="es-PE" sz="2000" b="0" i="1">
                              <a:latin typeface="Cambria Math"/>
                            </a:rPr>
                            <m:t>, </m:t>
                          </m:r>
                          <m:r>
                            <a:rPr lang="es-PE" sz="2000" b="0" i="1">
                              <a:latin typeface="Cambria Math"/>
                            </a:rPr>
                            <m:t>𝐴</m:t>
                          </m:r>
                          <m:r>
                            <a:rPr lang="es-PE" sz="2000" b="0" i="1">
                              <a:latin typeface="Cambria Math"/>
                            </a:rPr>
                            <m:t>1, </m:t>
                          </m:r>
                          <m:r>
                            <a:rPr lang="es-PE" sz="2000" b="0" i="1">
                              <a:latin typeface="Cambria Math"/>
                            </a:rPr>
                            <m:t>𝐴</m:t>
                          </m:r>
                          <m:r>
                            <a:rPr lang="es-PE" sz="2000" b="0" i="1">
                              <a:latin typeface="Cambria Math"/>
                            </a:rPr>
                            <m:t>3]</m:t>
                          </m:r>
                        </m:oMath>
                      </m:oMathPara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endParaRPr lang="es-PE" sz="2000"/>
              </a:p>
            </p:txBody>
          </p:sp>
        </mc:Choice>
        <mc:Fallback xmlns="">
          <p:sp>
            <p:nvSpPr>
              <p:cNvPr id="7" name="CuadroText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8349" y="3876675"/>
                <a:ext cx="1819275" cy="307777"/>
              </a:xfrm>
              <a:prstGeom prst="rect">
                <a:avLst/>
              </a:prstGeom>
              <a:blipFill>
                <a:blip r:embed="rId3"/>
                <a:stretch>
                  <a:fillRect l="-2007" t="-2000" r="-4013" b="-36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5"/>
              <p:cNvSpPr/>
              <p:nvPr/>
            </p:nvSpPr>
            <p:spPr bwMode="auto">
              <a:xfrm>
                <a:off x="4286249" y="3876674"/>
                <a:ext cx="18192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PE" sz="20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s-PE" sz="2000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PE" sz="2000" b="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s-PE" sz="2000" b="0" i="1">
                              <a:latin typeface="Cambria Math"/>
                            </a:rPr>
                            <m:t>=[</m:t>
                          </m:r>
                          <m:r>
                            <a:rPr lang="es-PE" sz="2000" b="0" i="1">
                              <a:latin typeface="Cambria Math"/>
                            </a:rPr>
                            <m:t>𝑘</m:t>
                          </m:r>
                          <m:r>
                            <a:rPr lang="es-PE" sz="2000" b="0" i="1">
                              <a:latin typeface="Cambria Math"/>
                            </a:rPr>
                            <m:t>, </m:t>
                          </m:r>
                          <m:r>
                            <a:rPr lang="es-PE" sz="2000" b="0" i="1">
                              <a:latin typeface="Cambria Math"/>
                            </a:rPr>
                            <m:t>𝐴</m:t>
                          </m:r>
                          <m:r>
                            <a:rPr lang="es-PE" sz="2000" b="0" i="1">
                              <a:latin typeface="Cambria Math"/>
                            </a:rPr>
                            <m:t>2, </m:t>
                          </m:r>
                          <m:r>
                            <a:rPr lang="es-PE" sz="2000" b="0" i="1">
                              <a:latin typeface="Cambria Math"/>
                            </a:rPr>
                            <m:t>𝐴</m:t>
                          </m:r>
                          <m:r>
                            <a:rPr lang="es-PE" sz="2000" b="0" i="1">
                              <a:latin typeface="Cambria Math"/>
                            </a:rPr>
                            <m:t>4]</m:t>
                          </m:r>
                        </m:oMath>
                      </m:oMathPara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endParaRPr lang="es-PE" sz="2000"/>
              </a:p>
            </p:txBody>
          </p:sp>
        </mc:Choice>
        <mc:Fallback xmlns="">
          <p:sp>
            <p:nvSpPr>
              <p:cNvPr id="8" name="CuadroText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6249" y="3876674"/>
                <a:ext cx="1819275" cy="307777"/>
              </a:xfrm>
              <a:prstGeom prst="rect">
                <a:avLst/>
              </a:prstGeom>
              <a:blipFill>
                <a:blip r:embed="rId4"/>
                <a:stretch>
                  <a:fillRect l="-2007" t="-2000" r="-4348" b="-36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74;p14"/>
          <p:cNvSpPr>
            <a:spLocks noGrp="1"/>
          </p:cNvSpPr>
          <p:nvPr>
            <p:ph type="title"/>
          </p:nvPr>
        </p:nvSpPr>
        <p:spPr bwMode="auto">
          <a:xfrm>
            <a:off x="265500" y="411480"/>
            <a:ext cx="4045199" cy="2590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" sz="24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Tópicos</a:t>
            </a:r>
            <a:endParaRPr/>
          </a:p>
        </p:txBody>
      </p:sp>
      <p:sp>
        <p:nvSpPr>
          <p:cNvPr id="5" name="Google Shape;76;p14"/>
          <p:cNvSpPr>
            <a:spLocks noGrp="1"/>
          </p:cNvSpPr>
          <p:nvPr>
            <p:ph type="body" idx="2"/>
          </p:nvPr>
        </p:nvSpPr>
        <p:spPr bwMode="auto">
          <a:xfrm>
            <a:off x="4731300" y="628650"/>
            <a:ext cx="4330800" cy="3851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pPr>
            <a:r>
              <a:rPr lang="es-PE" sz="1400"/>
              <a:t>Diseño de base de datos distribuidas</a:t>
            </a:r>
            <a:endParaRPr/>
          </a:p>
          <a:p>
            <a:pPr lvl="1" indent="-342900">
              <a:lnSpc>
                <a:spcPct val="100000"/>
              </a:lnSpc>
              <a:spcBef>
                <a:spcPts val="600"/>
              </a:spcBef>
              <a:buSzPts val="1800"/>
              <a:buAutoNum type="arabicPeriod"/>
              <a:defRPr/>
            </a:pPr>
            <a:r>
              <a:rPr lang="es-PE"/>
              <a:t>Fragmentación Horizontal</a:t>
            </a:r>
            <a:endParaRPr/>
          </a:p>
          <a:p>
            <a:pPr lvl="1" indent="-342900">
              <a:lnSpc>
                <a:spcPct val="100000"/>
              </a:lnSpc>
              <a:spcBef>
                <a:spcPts val="600"/>
              </a:spcBef>
              <a:buSzPts val="1800"/>
              <a:buAutoNum type="arabicPeriod"/>
              <a:defRPr/>
            </a:pPr>
            <a:r>
              <a:rPr lang="es-PE"/>
              <a:t>Fragmentación Vertical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 sz="1400"/>
              <a:t>Procesamiento de consultas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Descomposición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Localización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Optimización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 sz="1400"/>
              <a:t>MapReduce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 sz="1400"/>
              <a:t>NoSQL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MongoDB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Cassandra</a:t>
            </a:r>
          </a:p>
          <a:p>
            <a:pPr lvl="1" indent="-342900">
              <a:spcBef>
                <a:spcPts val="0"/>
              </a:spcBef>
              <a:buSzPts val="1800"/>
              <a:buAutoNum type="arabicPeriod"/>
              <a:defRPr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871217"/>
          </a:xfrm>
        </p:spPr>
        <p:txBody>
          <a:bodyPr/>
          <a:lstStyle/>
          <a:p>
            <a:pPr>
              <a:defRPr/>
            </a:pPr>
            <a:r>
              <a:rPr lang="es-PE" sz="1800">
                <a:solidFill>
                  <a:srgbClr val="000000"/>
                </a:solidFill>
              </a:rPr>
              <a:t>Es parecido a la normalización de relaciones (formas normales). 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rcRect r="26735"/>
          <a:stretch/>
        </p:blipFill>
        <p:spPr bwMode="auto">
          <a:xfrm>
            <a:off x="558545" y="1838565"/>
            <a:ext cx="6139687" cy="1507752"/>
          </a:xfrm>
          <a:prstGeom prst="rect">
            <a:avLst/>
          </a:prstGeom>
        </p:spPr>
      </p:pic>
      <p:sp>
        <p:nvSpPr>
          <p:cNvPr id="7" name="CuadroTexto 5"/>
          <p:cNvSpPr/>
          <p:nvPr/>
        </p:nvSpPr>
        <p:spPr bwMode="auto">
          <a:xfrm>
            <a:off x="5826937" y="1610618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1600">
                <a:solidFill>
                  <a:schemeClr val="bg2">
                    <a:lumMod val="50000"/>
                  </a:schemeClr>
                </a:solidFill>
              </a:rPr>
              <a:t>Conjunto de atributos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3388506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Propiedades: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000000"/>
                </a:solidFill>
              </a:rPr>
              <a:t>Sea:</a:t>
            </a:r>
            <a:endParaRPr/>
          </a:p>
          <a:p>
            <a:pPr lvl="1">
              <a:defRPr/>
            </a:pPr>
            <a:endParaRPr lang="es-PE" sz="50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80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sz="1800">
                <a:solidFill>
                  <a:srgbClr val="000000"/>
                </a:solidFill>
              </a:rPr>
              <a:t>(1) Completitud:</a:t>
            </a:r>
            <a:endParaRPr/>
          </a:p>
          <a:p>
            <a:pPr lvl="2">
              <a:defRPr/>
            </a:pPr>
            <a:r>
              <a:rPr lang="en-US" sz="1800">
                <a:solidFill>
                  <a:srgbClr val="000000"/>
                </a:solidFill>
              </a:rPr>
              <a:t>Se cumple que:  </a:t>
            </a:r>
            <a:endParaRPr/>
          </a:p>
          <a:p>
            <a:pPr marL="596900" lvl="1" indent="0">
              <a:buNone/>
              <a:defRPr/>
            </a:pPr>
            <a:r>
              <a:rPr lang="es-PE" sz="18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12419" y="1872916"/>
            <a:ext cx="2508706" cy="6713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00059" y="3154008"/>
            <a:ext cx="2094490" cy="6619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Propiedades:</a:t>
            </a:r>
            <a:endParaRPr/>
          </a:p>
          <a:p>
            <a:pPr lvl="1">
              <a:defRPr/>
            </a:pPr>
            <a:r>
              <a:rPr lang="en-US" sz="1800">
                <a:solidFill>
                  <a:srgbClr val="000000"/>
                </a:solidFill>
              </a:rPr>
              <a:t>(2) </a:t>
            </a:r>
            <a:r>
              <a:rPr lang="es-PE" sz="1800">
                <a:solidFill>
                  <a:srgbClr val="000000"/>
                </a:solidFill>
              </a:rPr>
              <a:t>Desarticulación</a:t>
            </a:r>
            <a:r>
              <a:rPr lang="en-US" sz="1800">
                <a:solidFill>
                  <a:srgbClr val="000000"/>
                </a:solidFill>
              </a:rPr>
              <a:t>:</a:t>
            </a:r>
            <a:endParaRPr/>
          </a:p>
          <a:p>
            <a:pPr lvl="2">
              <a:defRPr/>
            </a:pPr>
            <a:endParaRPr lang="en-US" sz="1600">
              <a:solidFill>
                <a:srgbClr val="000000"/>
              </a:solidFill>
            </a:endParaRPr>
          </a:p>
          <a:p>
            <a:pPr lvl="1">
              <a:defRPr/>
            </a:pPr>
            <a:endParaRPr lang="es-PE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40752" y="1862753"/>
            <a:ext cx="2859115" cy="60074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40752" y="2766398"/>
            <a:ext cx="6415776" cy="1310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Propiedades:</a:t>
            </a:r>
            <a:endParaRPr/>
          </a:p>
          <a:p>
            <a:pPr lvl="1">
              <a:defRPr/>
            </a:pPr>
            <a:r>
              <a:rPr lang="en-US" sz="1800">
                <a:solidFill>
                  <a:srgbClr val="000000"/>
                </a:solidFill>
              </a:rPr>
              <a:t>(2) </a:t>
            </a:r>
            <a:r>
              <a:rPr lang="es-PE" sz="1800">
                <a:solidFill>
                  <a:srgbClr val="000000"/>
                </a:solidFill>
              </a:rPr>
              <a:t>Desarticulación</a:t>
            </a:r>
            <a:r>
              <a:rPr lang="en-US" sz="1800">
                <a:solidFill>
                  <a:srgbClr val="000000"/>
                </a:solidFill>
              </a:rPr>
              <a:t>:</a:t>
            </a:r>
            <a:endParaRPr/>
          </a:p>
          <a:p>
            <a:pPr lvl="2">
              <a:defRPr/>
            </a:pPr>
            <a:endParaRPr lang="en-US" sz="1600">
              <a:solidFill>
                <a:srgbClr val="000000"/>
              </a:solidFill>
            </a:endParaRPr>
          </a:p>
          <a:p>
            <a:pPr lvl="1">
              <a:defRPr/>
            </a:pPr>
            <a:endParaRPr lang="es-PE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40752" y="1862753"/>
            <a:ext cx="2859115" cy="60074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40752" y="2766398"/>
            <a:ext cx="6415776" cy="1310750"/>
          </a:xfrm>
          <a:prstGeom prst="rect">
            <a:avLst/>
          </a:prstGeom>
        </p:spPr>
      </p:pic>
      <p:cxnSp>
        <p:nvCxnSpPr>
          <p:cNvPr id="8" name="Conector recto 6"/>
          <p:cNvCxnSpPr>
            <a:cxnSpLocks/>
          </p:cNvCxnSpPr>
          <p:nvPr/>
        </p:nvCxnSpPr>
        <p:spPr bwMode="auto">
          <a:xfrm flipH="1">
            <a:off x="1312434" y="1678193"/>
            <a:ext cx="6290814" cy="27969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7"/>
          <p:cNvCxnSpPr>
            <a:cxnSpLocks/>
          </p:cNvCxnSpPr>
          <p:nvPr/>
        </p:nvCxnSpPr>
        <p:spPr bwMode="auto">
          <a:xfrm flipH="1" flipV="1">
            <a:off x="1540752" y="1559860"/>
            <a:ext cx="6290814" cy="30091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16"/>
          <p:cNvSpPr/>
          <p:nvPr/>
        </p:nvSpPr>
        <p:spPr bwMode="auto">
          <a:xfrm>
            <a:off x="2512435" y="4137504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2000" b="1">
                <a:solidFill>
                  <a:srgbClr val="FF0000"/>
                </a:solidFill>
              </a:rPr>
              <a:t>No es una propiedad deseable</a:t>
            </a:r>
            <a:endParaRPr/>
          </a:p>
          <a:p>
            <a:pPr algn="ctr">
              <a:defRPr/>
            </a:pPr>
            <a:r>
              <a:rPr lang="es-PE" sz="2000">
                <a:solidFill>
                  <a:srgbClr val="FF0000"/>
                </a:solidFill>
              </a:rPr>
              <a:t>¿Por qué?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Vertical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Propiedades:</a:t>
            </a:r>
            <a:endParaRPr/>
          </a:p>
          <a:p>
            <a:pPr lvl="1">
              <a:defRPr/>
            </a:pPr>
            <a:r>
              <a:rPr lang="en-US" sz="1800">
                <a:solidFill>
                  <a:srgbClr val="000000"/>
                </a:solidFill>
              </a:rPr>
              <a:t>(2) </a:t>
            </a:r>
            <a:r>
              <a:rPr lang="es-PE" sz="1800">
                <a:solidFill>
                  <a:srgbClr val="000000"/>
                </a:solidFill>
              </a:rPr>
              <a:t>Join sin perdida</a:t>
            </a:r>
            <a:r>
              <a:rPr lang="en-US" sz="1800">
                <a:solidFill>
                  <a:srgbClr val="000000"/>
                </a:solidFill>
              </a:rPr>
              <a:t>:</a:t>
            </a:r>
            <a:endParaRPr/>
          </a:p>
          <a:p>
            <a:pPr lvl="1">
              <a:defRPr/>
            </a:pPr>
            <a:endParaRPr lang="en-US" sz="180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sz="1800">
                <a:solidFill>
                  <a:srgbClr val="000000"/>
                </a:solidFill>
              </a:rPr>
              <a:t>Debe ser posible la reconstrucción total de R sin tuplas falsas y sin perdida de tuplas. </a:t>
            </a:r>
            <a:endParaRPr/>
          </a:p>
          <a:p>
            <a:pPr lvl="1">
              <a:defRPr/>
            </a:pPr>
            <a:r>
              <a:rPr lang="en-US" sz="1800">
                <a:solidFill>
                  <a:srgbClr val="000000"/>
                </a:solidFill>
              </a:rPr>
              <a:t>Formas de lograr el Join sin perdida:</a:t>
            </a:r>
            <a:endParaRPr/>
          </a:p>
          <a:p>
            <a:pPr marL="1397000" lvl="2" indent="-342900">
              <a:buFont typeface="+mj-lt"/>
              <a:buAutoNum type="alphaLcPeriod"/>
              <a:defRPr/>
            </a:pPr>
            <a:r>
              <a:rPr lang="en-US" sz="1800">
                <a:solidFill>
                  <a:srgbClr val="000000"/>
                </a:solidFill>
              </a:rPr>
              <a:t>Dependencias funcionales</a:t>
            </a:r>
          </a:p>
          <a:p>
            <a:pPr marL="1397000" lvl="2" indent="-342900">
              <a:buFont typeface="+mj-lt"/>
              <a:buAutoNum type="alphaLcPeriod"/>
              <a:defRPr/>
            </a:pPr>
            <a:r>
              <a:rPr lang="en-US" sz="1800">
                <a:solidFill>
                  <a:srgbClr val="000000"/>
                </a:solidFill>
              </a:rPr>
              <a:t>Matriz de afinidad de atributos</a:t>
            </a:r>
          </a:p>
          <a:p>
            <a:pPr lvl="1">
              <a:defRPr/>
            </a:pPr>
            <a:endParaRPr lang="en-US" sz="1800">
              <a:solidFill>
                <a:srgbClr val="000000"/>
              </a:solidFill>
            </a:endParaRPr>
          </a:p>
          <a:p>
            <a:pPr lvl="1">
              <a:defRPr/>
            </a:pPr>
            <a:endParaRPr lang="es-PE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07133" y="1936825"/>
            <a:ext cx="17621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 bwMode="auto">
          <a:xfrm>
            <a:off x="286350" y="1629750"/>
            <a:ext cx="8571300" cy="942000"/>
          </a:xfrm>
        </p:spPr>
        <p:txBody>
          <a:bodyPr/>
          <a:lstStyle/>
          <a:p>
            <a:pPr>
              <a:defRPr/>
            </a:pPr>
            <a:r>
              <a:rPr lang="es-ES" sz="2800">
                <a:solidFill>
                  <a:srgbClr val="000000"/>
                </a:solidFill>
              </a:rPr>
              <a:t>Fragmentación por dependencias funcionales</a:t>
            </a:r>
            <a:endParaRPr lang="es-PE"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419</TotalTime>
  <Words>1773</Words>
  <Application>Microsoft Office PowerPoint</Application>
  <DocSecurity>0</DocSecurity>
  <PresentationFormat>Presentación en pantalla (16:9)</PresentationFormat>
  <Paragraphs>297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Calibri Light</vt:lpstr>
      <vt:lpstr>Cambria Math</vt:lpstr>
      <vt:lpstr>PT Sans Narrow</vt:lpstr>
      <vt:lpstr>Calibri</vt:lpstr>
      <vt:lpstr>Open Sans</vt:lpstr>
      <vt:lpstr>Arial</vt:lpstr>
      <vt:lpstr>Plantilla</vt:lpstr>
      <vt:lpstr>Base de datos distribuida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por dependencias funcionales</vt:lpstr>
      <vt:lpstr>Presentación de PowerPoint</vt:lpstr>
      <vt:lpstr>Dependencias funcionales</vt:lpstr>
      <vt:lpstr>Dependencias funcionales: Ejemplo 1</vt:lpstr>
      <vt:lpstr>Descomposición  Definición</vt:lpstr>
      <vt:lpstr>Descomposición  Ejemplo 1</vt:lpstr>
      <vt:lpstr>Descomposición  Ejemplo 2</vt:lpstr>
      <vt:lpstr>Descomposición en 3FN</vt:lpstr>
      <vt:lpstr>Descomposición en 3FN Ejemplo</vt:lpstr>
      <vt:lpstr>Normalización en 3FN</vt:lpstr>
      <vt:lpstr>Normalización en 3FN Ejemplo</vt:lpstr>
      <vt:lpstr>Normalización en FNBC</vt:lpstr>
      <vt:lpstr>Normalización en FNBC Ejemplo</vt:lpstr>
      <vt:lpstr>Presentación de PowerPoint</vt:lpstr>
      <vt:lpstr>Fragmentación por afinidad de atributos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Fragmentación Vertical</vt:lpstr>
      <vt:lpstr>Tópicos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dc:subject/>
  <dc:creator/>
  <cp:keywords/>
  <dc:description/>
  <cp:lastModifiedBy>heider sanchez</cp:lastModifiedBy>
  <cp:revision>548</cp:revision>
  <dcterms:modified xsi:type="dcterms:W3CDTF">2022-06-16T17:56:00Z</dcterms:modified>
  <cp:category/>
  <dc:identifier/>
  <cp:contentStatus/>
  <dc:language/>
  <cp:version/>
</cp:coreProperties>
</file>